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7" r:id="rId3"/>
    <p:sldId id="258" r:id="rId4"/>
    <p:sldId id="259" r:id="rId5"/>
    <p:sldId id="260"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5" r:id="rId22"/>
    <p:sldId id="280" r:id="rId23"/>
    <p:sldId id="281" r:id="rId24"/>
    <p:sldId id="286" r:id="rId25"/>
    <p:sldId id="282" r:id="rId26"/>
    <p:sldId id="283" r:id="rId27"/>
    <p:sldId id="284" r:id="rId28"/>
    <p:sldId id="287" r:id="rId29"/>
    <p:sldId id="353" r:id="rId30"/>
    <p:sldId id="35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B091F-50F6-714F-82CD-851ABE841DDA}" type="datetimeFigureOut">
              <a:rPr lang="en-US" smtClean="0"/>
              <a:t>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D5CD-673A-6646-8F93-1EC1A6E6AE00}" type="slidenum">
              <a:rPr lang="en-US" smtClean="0"/>
              <a:t>‹#›</a:t>
            </a:fld>
            <a:endParaRPr lang="en-US"/>
          </a:p>
        </p:txBody>
      </p:sp>
    </p:spTree>
    <p:extLst>
      <p:ext uri="{BB962C8B-B14F-4D97-AF65-F5344CB8AC3E}">
        <p14:creationId xmlns:p14="http://schemas.microsoft.com/office/powerpoint/2010/main" val="314028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7480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30BD-D143-4325-916C-EA9CC2F19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E21FB2-4340-423F-9343-0C6DFD796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DE4666-F972-414C-B5F2-9ADFA6CE318E}"/>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5" name="Footer Placeholder 4">
            <a:extLst>
              <a:ext uri="{FF2B5EF4-FFF2-40B4-BE49-F238E27FC236}">
                <a16:creationId xmlns:a16="http://schemas.microsoft.com/office/drawing/2014/main" id="{FCE44871-CBDA-41A6-9677-E0C12ED77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F9D27-3034-49F8-AB1A-7D94D3F24C59}"/>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03300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2591-D1F3-4940-98E3-499FC1EB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657F08-BFB0-4456-BFC0-C553398620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3E8CE-2779-4FA9-B061-1246409EEBB7}"/>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5" name="Footer Placeholder 4">
            <a:extLst>
              <a:ext uri="{FF2B5EF4-FFF2-40B4-BE49-F238E27FC236}">
                <a16:creationId xmlns:a16="http://schemas.microsoft.com/office/drawing/2014/main" id="{6743160B-18DC-48E7-8F93-85A5AD153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5A420-C59E-4A89-A131-A0DA6EB6EAE7}"/>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3045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0278F-6D3C-4AA9-9E16-CBB4EFBC0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DD9E8-264E-446C-AFEB-96C2DE69B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DD1A8-287F-437A-849B-2215426A8D73}"/>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5" name="Footer Placeholder 4">
            <a:extLst>
              <a:ext uri="{FF2B5EF4-FFF2-40B4-BE49-F238E27FC236}">
                <a16:creationId xmlns:a16="http://schemas.microsoft.com/office/drawing/2014/main" id="{9AD8EB1A-02AD-4007-B225-6AB55225F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A90B3-D8AD-49A0-B2F2-C35718DEB028}"/>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2019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713609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40487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517696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23249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737165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721033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71959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533693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FE61-A953-4BFC-A4C6-9192D1A4F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00D819-ABB2-4139-BC71-1810D3AEA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36479-E896-449B-83B8-48DE7096F3A4}"/>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5" name="Footer Placeholder 4">
            <a:extLst>
              <a:ext uri="{FF2B5EF4-FFF2-40B4-BE49-F238E27FC236}">
                <a16:creationId xmlns:a16="http://schemas.microsoft.com/office/drawing/2014/main" id="{66DAE7DC-84F9-4D92-9CD2-1DAD29944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96C6F-2120-4695-9546-57B35DB64B43}"/>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101829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244028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708372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762838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0825-C4D5-42CA-8BB2-7ECFB588D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F7559-8D94-46D0-8C77-35A15B5576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6E8CC-18FE-43C7-BBF4-7097532778E8}"/>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5" name="Footer Placeholder 4">
            <a:extLst>
              <a:ext uri="{FF2B5EF4-FFF2-40B4-BE49-F238E27FC236}">
                <a16:creationId xmlns:a16="http://schemas.microsoft.com/office/drawing/2014/main" id="{66EB6F9E-13B8-49DA-B8B3-A52615AD8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4B31A-C14F-4FAD-A16D-461BD412CC0F}"/>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9731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6480-6F17-42C9-86FD-284B59679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C8126-96F9-440E-B006-A42ED4C252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C7219-65C5-4B25-919C-24F62D51DC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C1D624-C3D9-4678-939F-CCC1AA4190AD}"/>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6" name="Footer Placeholder 5">
            <a:extLst>
              <a:ext uri="{FF2B5EF4-FFF2-40B4-BE49-F238E27FC236}">
                <a16:creationId xmlns:a16="http://schemas.microsoft.com/office/drawing/2014/main" id="{3B95EBB3-C050-454C-9639-83CC983F1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BBB-0031-4B6E-9256-B053376057DD}"/>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263840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0E24-46B9-4167-AFD7-AAEBBC5689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AFCCFB-7FA3-476C-8C24-BFFEEAF24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26C3A4-D65A-4FF6-B056-2C889FFD1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CC0A4-751E-4E7E-8AF3-3761436C1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A724C-E776-4B35-92FF-0E1A93E48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03812C-757F-46C9-8CAC-F24221F92F5A}"/>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8" name="Footer Placeholder 7">
            <a:extLst>
              <a:ext uri="{FF2B5EF4-FFF2-40B4-BE49-F238E27FC236}">
                <a16:creationId xmlns:a16="http://schemas.microsoft.com/office/drawing/2014/main" id="{FFC40C5B-1536-43C9-B459-52F2FB65B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2A4C3-327A-4F3A-B306-271DB1E01CE8}"/>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290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434B-5C57-4F9C-B79A-E32E8BBD77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29B18-7105-4A01-A882-9F2467937C8C}"/>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4" name="Footer Placeholder 3">
            <a:extLst>
              <a:ext uri="{FF2B5EF4-FFF2-40B4-BE49-F238E27FC236}">
                <a16:creationId xmlns:a16="http://schemas.microsoft.com/office/drawing/2014/main" id="{0002E4A4-CB7A-45E7-8F8E-37B2F53013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41C0D-20B4-4B8F-8C9D-3D007D31BBEE}"/>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41043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B497C-9FE1-4A6C-9395-FDF0641F8674}"/>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3" name="Footer Placeholder 2">
            <a:extLst>
              <a:ext uri="{FF2B5EF4-FFF2-40B4-BE49-F238E27FC236}">
                <a16:creationId xmlns:a16="http://schemas.microsoft.com/office/drawing/2014/main" id="{44942FCE-BEA3-4CF4-A183-82D30875C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FA7EF9-1E50-461A-A0FB-47E88AC76891}"/>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90834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BD97-F10D-4D79-BF21-9A6E4B5F9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34F40-2A57-4D98-8218-2AF31D710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405DE-16C1-4166-B87F-0A3251359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30902-C72C-4E5F-8AEF-B06BC6B8842D}"/>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6" name="Footer Placeholder 5">
            <a:extLst>
              <a:ext uri="{FF2B5EF4-FFF2-40B4-BE49-F238E27FC236}">
                <a16:creationId xmlns:a16="http://schemas.microsoft.com/office/drawing/2014/main" id="{739008BD-B498-4D64-9BD4-4902E2D51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783DA-955B-4E07-8953-B538C7E68B8E}"/>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69643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FE05-EE37-4572-BF94-29B4BC4D5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CE668-4C22-49B2-9818-B29023FCE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F80141-29B2-4018-8C65-E433A3C2D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1BEBD-9DA3-4C3D-9163-21302C7A5CA6}"/>
              </a:ext>
            </a:extLst>
          </p:cNvPr>
          <p:cNvSpPr>
            <a:spLocks noGrp="1"/>
          </p:cNvSpPr>
          <p:nvPr>
            <p:ph type="dt" sz="half" idx="10"/>
          </p:nvPr>
        </p:nvSpPr>
        <p:spPr/>
        <p:txBody>
          <a:bodyPr/>
          <a:lstStyle/>
          <a:p>
            <a:fld id="{9B4AD591-219A-42AA-9411-1B5225A610E1}" type="datetimeFigureOut">
              <a:rPr lang="en-US" smtClean="0"/>
              <a:t>1/16/21</a:t>
            </a:fld>
            <a:endParaRPr lang="en-US"/>
          </a:p>
        </p:txBody>
      </p:sp>
      <p:sp>
        <p:nvSpPr>
          <p:cNvPr id="6" name="Footer Placeholder 5">
            <a:extLst>
              <a:ext uri="{FF2B5EF4-FFF2-40B4-BE49-F238E27FC236}">
                <a16:creationId xmlns:a16="http://schemas.microsoft.com/office/drawing/2014/main" id="{A0C53979-A082-4390-ABFB-44201E489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FA237-8F38-4A3B-B42B-5A33613FAF39}"/>
              </a:ext>
            </a:extLst>
          </p:cNvPr>
          <p:cNvSpPr>
            <a:spLocks noGrp="1"/>
          </p:cNvSpPr>
          <p:nvPr>
            <p:ph type="sldNum" sz="quarter" idx="12"/>
          </p:nvPr>
        </p:nvSpPr>
        <p:spPr/>
        <p:txBody>
          <a:bodyPr/>
          <a:lstStyle/>
          <a:p>
            <a:fld id="{0B908A14-500B-4A6B-BA25-F471E33BAF8D}" type="slidenum">
              <a:rPr lang="en-US" smtClean="0"/>
              <a:t>‹#›</a:t>
            </a:fld>
            <a:endParaRPr lang="en-US"/>
          </a:p>
        </p:txBody>
      </p:sp>
    </p:spTree>
    <p:extLst>
      <p:ext uri="{BB962C8B-B14F-4D97-AF65-F5344CB8AC3E}">
        <p14:creationId xmlns:p14="http://schemas.microsoft.com/office/powerpoint/2010/main" val="36530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93E29-5AAB-4F83-9FAB-687FF82FC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87827F-15A1-417F-9BE0-902DD632E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B366E-05C7-44B7-A591-4CCEA34FD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AD591-219A-42AA-9411-1B5225A610E1}" type="datetimeFigureOut">
              <a:rPr lang="en-US" smtClean="0"/>
              <a:t>1/16/21</a:t>
            </a:fld>
            <a:endParaRPr lang="en-US"/>
          </a:p>
        </p:txBody>
      </p:sp>
      <p:sp>
        <p:nvSpPr>
          <p:cNvPr id="5" name="Footer Placeholder 4">
            <a:extLst>
              <a:ext uri="{FF2B5EF4-FFF2-40B4-BE49-F238E27FC236}">
                <a16:creationId xmlns:a16="http://schemas.microsoft.com/office/drawing/2014/main" id="{8C7B784E-8721-41A9-A27F-9D1DF8AB9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52990-E87A-442E-80AC-95C1D93B9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08A14-500B-4A6B-BA25-F471E33BAF8D}" type="slidenum">
              <a:rPr lang="en-US" smtClean="0"/>
              <a:t>‹#›</a:t>
            </a:fld>
            <a:endParaRPr lang="en-US"/>
          </a:p>
        </p:txBody>
      </p:sp>
    </p:spTree>
    <p:extLst>
      <p:ext uri="{BB962C8B-B14F-4D97-AF65-F5344CB8AC3E}">
        <p14:creationId xmlns:p14="http://schemas.microsoft.com/office/powerpoint/2010/main" val="80281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66349759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2 Fast-Growing Shade Trees | Arbor Day Blog">
            <a:extLst>
              <a:ext uri="{FF2B5EF4-FFF2-40B4-BE49-F238E27FC236}">
                <a16:creationId xmlns:a16="http://schemas.microsoft.com/office/drawing/2014/main" id="{27807E39-5D3B-4B5D-8A0F-DD5F9D6E4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 r="198" b="1"/>
          <a:stretch/>
        </p:blipFill>
        <p:spPr bwMode="auto">
          <a:xfrm>
            <a:off x="1155547" y="215737"/>
            <a:ext cx="9889808" cy="55767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D0A153-C896-4BDB-9B2A-D3D311518A5C}"/>
              </a:ext>
            </a:extLst>
          </p:cNvPr>
          <p:cNvSpPr txBox="1"/>
          <p:nvPr/>
        </p:nvSpPr>
        <p:spPr>
          <a:xfrm>
            <a:off x="1155547" y="15712"/>
            <a:ext cx="9880906" cy="584775"/>
          </a:xfrm>
          <a:prstGeom prst="rect">
            <a:avLst/>
          </a:prstGeom>
          <a:solidFill>
            <a:schemeClr val="accent6">
              <a:lumMod val="50000"/>
            </a:schemeClr>
          </a:solidFill>
        </p:spPr>
        <p:txBody>
          <a:bodyPr wrap="square">
            <a:spAutoFit/>
          </a:bodyPr>
          <a:lstStyle/>
          <a:p>
            <a:pPr algn="ctr"/>
            <a:r>
              <a:rPr lang="en-US" sz="3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Do I Grow Mature as a Believer in Jesus Christ?</a:t>
            </a:r>
            <a:endParaRPr lang="en-US" sz="3200" i="1" dirty="0">
              <a:solidFill>
                <a:schemeClr val="bg1"/>
              </a:solidFill>
            </a:endParaRPr>
          </a:p>
        </p:txBody>
      </p:sp>
      <p:sp>
        <p:nvSpPr>
          <p:cNvPr id="6" name="Rectangle 5">
            <a:extLst>
              <a:ext uri="{FF2B5EF4-FFF2-40B4-BE49-F238E27FC236}">
                <a16:creationId xmlns:a16="http://schemas.microsoft.com/office/drawing/2014/main" id="{CACE0D89-5D55-9E46-B75B-06033E11EEF2}"/>
              </a:ext>
            </a:extLst>
          </p:cNvPr>
          <p:cNvSpPr>
            <a:spLocks noChangeArrowheads="1"/>
          </p:cNvSpPr>
          <p:nvPr/>
        </p:nvSpPr>
        <p:spPr bwMode="auto">
          <a:xfrm>
            <a:off x="0" y="5647174"/>
            <a:ext cx="12191990" cy="1210826"/>
          </a:xfrm>
          <a:prstGeom prst="rect">
            <a:avLst/>
          </a:prstGeom>
          <a:solidFill>
            <a:srgbClr val="252525"/>
          </a:solidFill>
          <a:ln w="9525">
            <a:noFill/>
            <a:miter lim="800000"/>
            <a:headEnd/>
            <a:tailEnd/>
          </a:ln>
          <a:effectLst/>
        </p:spPr>
        <p:txBody>
          <a:bodyPr lIns="91430" tIns="45715" rIns="91430" bIns="45715"/>
          <a:lstStyle/>
          <a:p>
            <a:pPr algn="ctr" defTabSz="914300"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Dr. Jim Harmeling </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3303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Nephilim in the Bible - Olive Tree Blog">
            <a:extLst>
              <a:ext uri="{FF2B5EF4-FFF2-40B4-BE49-F238E27FC236}">
                <a16:creationId xmlns:a16="http://schemas.microsoft.com/office/drawing/2014/main" id="{917002D4-C1A6-4679-8815-F8720B6CA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598CB66-4829-427E-8AC4-3A6926E5285B}"/>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ffectLst/>
                <a:latin typeface="+mj-lt"/>
                <a:ea typeface="+mj-ea"/>
                <a:cs typeface="+mj-cs"/>
              </a:rPr>
              <a:t>Why should </a:t>
            </a:r>
            <a:r>
              <a:rPr lang="en-US" sz="3600" b="1" dirty="0">
                <a:latin typeface="+mj-lt"/>
                <a:ea typeface="+mj-ea"/>
                <a:cs typeface="+mj-cs"/>
              </a:rPr>
              <a:t>I</a:t>
            </a:r>
            <a:r>
              <a:rPr lang="en-US" sz="3600" b="1" dirty="0">
                <a:effectLst/>
                <a:latin typeface="+mj-lt"/>
                <a:ea typeface="+mj-ea"/>
                <a:cs typeface="+mj-cs"/>
              </a:rPr>
              <a:t> learn the Bible?</a:t>
            </a:r>
            <a:endParaRPr lang="en-US" sz="3600" b="1" dirty="0">
              <a:latin typeface="+mj-lt"/>
              <a:ea typeface="+mj-ea"/>
              <a:cs typeface="+mj-cs"/>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It is inspired</a:t>
            </a:r>
          </a:p>
        </p:txBody>
      </p:sp>
      <p:sp>
        <p:nvSpPr>
          <p:cNvPr id="7" name="TextBox 6">
            <a:extLst>
              <a:ext uri="{FF2B5EF4-FFF2-40B4-BE49-F238E27FC236}">
                <a16:creationId xmlns:a16="http://schemas.microsoft.com/office/drawing/2014/main" id="{B54B3647-010F-4607-90DD-8C041817070A}"/>
              </a:ext>
            </a:extLst>
          </p:cNvPr>
          <p:cNvSpPr txBox="1"/>
          <p:nvPr/>
        </p:nvSpPr>
        <p:spPr>
          <a:xfrm>
            <a:off x="618062" y="5307319"/>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without error</a:t>
            </a:r>
          </a:p>
        </p:txBody>
      </p:sp>
    </p:spTree>
    <p:extLst>
      <p:ext uri="{BB962C8B-B14F-4D97-AF65-F5344CB8AC3E}">
        <p14:creationId xmlns:p14="http://schemas.microsoft.com/office/powerpoint/2010/main" val="3581879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2847975" y="1271498"/>
            <a:ext cx="6496050" cy="3970318"/>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Psalm 19:7-8</a:t>
            </a:r>
          </a:p>
          <a:p>
            <a:pPr algn="ctr"/>
            <a:r>
              <a:rPr lang="en-US" sz="2800" baseline="30000" dirty="0">
                <a:solidFill>
                  <a:schemeClr val="bg1"/>
                </a:solidFill>
                <a:latin typeface="Times New Roman" panose="02020603050405020304" pitchFamily="18" charset="0"/>
                <a:cs typeface="Times New Roman" panose="02020603050405020304" pitchFamily="18" charset="0"/>
              </a:rPr>
              <a:t>7</a:t>
            </a:r>
            <a:r>
              <a:rPr lang="en-US" sz="2800" i="0" baseline="3000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chemeClr val="bg1"/>
                </a:solidFill>
                <a:effectLst/>
                <a:latin typeface="Times New Roman" panose="02020603050405020304" pitchFamily="18" charset="0"/>
                <a:cs typeface="Times New Roman" panose="02020603050405020304" pitchFamily="18" charset="0"/>
              </a:rPr>
              <a:t>The law of the </a:t>
            </a:r>
            <a:r>
              <a:rPr lang="en-US" sz="2800" b="0" i="0" cap="small" dirty="0">
                <a:solidFill>
                  <a:schemeClr val="bg1"/>
                </a:solidFill>
                <a:effectLst/>
                <a:latin typeface="Times New Roman" panose="02020603050405020304" pitchFamily="18" charset="0"/>
                <a:cs typeface="Times New Roman" panose="02020603050405020304" pitchFamily="18" charset="0"/>
              </a:rPr>
              <a:t>Lord</a:t>
            </a:r>
            <a:r>
              <a:rPr lang="en-US" sz="2800" b="0" i="0" dirty="0">
                <a:solidFill>
                  <a:schemeClr val="bg1"/>
                </a:solidFill>
                <a:effectLst/>
                <a:latin typeface="Times New Roman" panose="02020603050405020304" pitchFamily="18" charset="0"/>
                <a:cs typeface="Times New Roman" panose="02020603050405020304" pitchFamily="18" charset="0"/>
              </a:rPr>
              <a:t> is perfect,</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reviving the soul;</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the testimony of the </a:t>
            </a:r>
            <a:r>
              <a:rPr lang="en-US" sz="2800" b="0" i="0" cap="small" dirty="0">
                <a:solidFill>
                  <a:schemeClr val="bg1"/>
                </a:solidFill>
                <a:effectLst/>
                <a:latin typeface="Times New Roman" panose="02020603050405020304" pitchFamily="18" charset="0"/>
                <a:cs typeface="Times New Roman" panose="02020603050405020304" pitchFamily="18" charset="0"/>
              </a:rPr>
              <a:t>Lord</a:t>
            </a:r>
            <a:r>
              <a:rPr lang="en-US" sz="2800" b="0" i="0" dirty="0">
                <a:solidFill>
                  <a:schemeClr val="bg1"/>
                </a:solidFill>
                <a:effectLst/>
                <a:latin typeface="Times New Roman" panose="02020603050405020304" pitchFamily="18" charset="0"/>
                <a:cs typeface="Times New Roman" panose="02020603050405020304" pitchFamily="18" charset="0"/>
              </a:rPr>
              <a:t> is sure,</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making wise the simple;</a:t>
            </a:r>
            <a:br>
              <a:rPr lang="en-US" sz="2800" dirty="0">
                <a:solidFill>
                  <a:schemeClr val="bg1"/>
                </a:solidFill>
                <a:latin typeface="Times New Roman" panose="02020603050405020304" pitchFamily="18" charset="0"/>
                <a:cs typeface="Times New Roman" panose="02020603050405020304" pitchFamily="18" charset="0"/>
              </a:rPr>
            </a:br>
            <a:r>
              <a:rPr lang="en-US" sz="2800" i="0" baseline="30000" dirty="0">
                <a:solidFill>
                  <a:schemeClr val="bg1"/>
                </a:solidFill>
                <a:effectLst/>
                <a:latin typeface="Times New Roman" panose="02020603050405020304" pitchFamily="18" charset="0"/>
                <a:cs typeface="Times New Roman" panose="02020603050405020304" pitchFamily="18" charset="0"/>
              </a:rPr>
              <a:t>8 </a:t>
            </a:r>
            <a:r>
              <a:rPr lang="en-US" sz="2800" b="0" i="0" dirty="0">
                <a:solidFill>
                  <a:schemeClr val="bg1"/>
                </a:solidFill>
                <a:effectLst/>
                <a:latin typeface="Times New Roman" panose="02020603050405020304" pitchFamily="18" charset="0"/>
                <a:cs typeface="Times New Roman" panose="02020603050405020304" pitchFamily="18" charset="0"/>
              </a:rPr>
              <a:t>the precepts of the </a:t>
            </a:r>
            <a:r>
              <a:rPr lang="en-US" sz="2800" b="0" i="0" cap="small" dirty="0">
                <a:solidFill>
                  <a:schemeClr val="bg1"/>
                </a:solidFill>
                <a:effectLst/>
                <a:latin typeface="Times New Roman" panose="02020603050405020304" pitchFamily="18" charset="0"/>
                <a:cs typeface="Times New Roman" panose="02020603050405020304" pitchFamily="18" charset="0"/>
              </a:rPr>
              <a:t>Lord</a:t>
            </a:r>
            <a:r>
              <a:rPr lang="en-US" sz="2800" b="0" i="0" dirty="0">
                <a:solidFill>
                  <a:schemeClr val="bg1"/>
                </a:solidFill>
                <a:effectLst/>
                <a:latin typeface="Times New Roman" panose="02020603050405020304" pitchFamily="18" charset="0"/>
                <a:cs typeface="Times New Roman" panose="02020603050405020304" pitchFamily="18" charset="0"/>
              </a:rPr>
              <a:t> are right,</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rejoicing the heart;</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the commandment of the </a:t>
            </a:r>
            <a:r>
              <a:rPr lang="en-US" sz="2800" b="0" i="0" cap="small" dirty="0">
                <a:solidFill>
                  <a:schemeClr val="bg1"/>
                </a:solidFill>
                <a:effectLst/>
                <a:latin typeface="Times New Roman" panose="02020603050405020304" pitchFamily="18" charset="0"/>
                <a:cs typeface="Times New Roman" panose="02020603050405020304" pitchFamily="18" charset="0"/>
              </a:rPr>
              <a:t>Lord</a:t>
            </a:r>
            <a:r>
              <a:rPr lang="en-US" sz="2800" b="0" i="0" dirty="0">
                <a:solidFill>
                  <a:schemeClr val="bg1"/>
                </a:solidFill>
                <a:effectLst/>
                <a:latin typeface="Times New Roman" panose="02020603050405020304" pitchFamily="18" charset="0"/>
                <a:cs typeface="Times New Roman" panose="02020603050405020304" pitchFamily="18" charset="0"/>
              </a:rPr>
              <a:t> is pure,</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enlightening the eyes.</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0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Nephilim in the Bible - Olive Tree Blog">
            <a:extLst>
              <a:ext uri="{FF2B5EF4-FFF2-40B4-BE49-F238E27FC236}">
                <a16:creationId xmlns:a16="http://schemas.microsoft.com/office/drawing/2014/main" id="{917002D4-C1A6-4679-8815-F8720B6CA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598CB66-4829-427E-8AC4-3A6926E5285B}"/>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ffectLst/>
                <a:latin typeface="+mj-lt"/>
                <a:ea typeface="+mj-ea"/>
                <a:cs typeface="+mj-cs"/>
              </a:rPr>
              <a:t>Why should </a:t>
            </a:r>
            <a:r>
              <a:rPr lang="en-US" sz="3600" b="1" dirty="0">
                <a:latin typeface="+mj-lt"/>
                <a:ea typeface="+mj-ea"/>
                <a:cs typeface="+mj-cs"/>
              </a:rPr>
              <a:t>I</a:t>
            </a:r>
            <a:r>
              <a:rPr lang="en-US" sz="3600" b="1" dirty="0">
                <a:effectLst/>
                <a:latin typeface="+mj-lt"/>
                <a:ea typeface="+mj-ea"/>
                <a:cs typeface="+mj-cs"/>
              </a:rPr>
              <a:t> learn the Bible?</a:t>
            </a:r>
            <a:endParaRPr lang="en-US" sz="3600" b="1" dirty="0">
              <a:latin typeface="+mj-lt"/>
              <a:ea typeface="+mj-ea"/>
              <a:cs typeface="+mj-cs"/>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It is inspired</a:t>
            </a:r>
          </a:p>
        </p:txBody>
      </p:sp>
      <p:sp>
        <p:nvSpPr>
          <p:cNvPr id="7" name="TextBox 6">
            <a:extLst>
              <a:ext uri="{FF2B5EF4-FFF2-40B4-BE49-F238E27FC236}">
                <a16:creationId xmlns:a16="http://schemas.microsoft.com/office/drawing/2014/main" id="{B54B3647-010F-4607-90DD-8C041817070A}"/>
              </a:ext>
            </a:extLst>
          </p:cNvPr>
          <p:cNvSpPr txBox="1"/>
          <p:nvPr/>
        </p:nvSpPr>
        <p:spPr>
          <a:xfrm>
            <a:off x="618062" y="5307319"/>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without error</a:t>
            </a:r>
          </a:p>
        </p:txBody>
      </p:sp>
      <p:sp>
        <p:nvSpPr>
          <p:cNvPr id="9" name="TextBox 8">
            <a:extLst>
              <a:ext uri="{FF2B5EF4-FFF2-40B4-BE49-F238E27FC236}">
                <a16:creationId xmlns:a16="http://schemas.microsoft.com/office/drawing/2014/main" id="{110DF48A-2EC9-46D8-969C-81BA82C0F056}"/>
              </a:ext>
            </a:extLst>
          </p:cNvPr>
          <p:cNvSpPr txBox="1"/>
          <p:nvPr/>
        </p:nvSpPr>
        <p:spPr>
          <a:xfrm>
            <a:off x="618061" y="5785385"/>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a:t>
            </a:r>
            <a:r>
              <a:rPr lang="en-US" sz="2800" b="1" dirty="0"/>
              <a:t>authoritative</a:t>
            </a:r>
            <a:endParaRPr lang="en-US" sz="2800" b="1" i="0" dirty="0">
              <a:effectLst/>
            </a:endParaRPr>
          </a:p>
        </p:txBody>
      </p:sp>
    </p:spTree>
    <p:extLst>
      <p:ext uri="{BB962C8B-B14F-4D97-AF65-F5344CB8AC3E}">
        <p14:creationId xmlns:p14="http://schemas.microsoft.com/office/powerpoint/2010/main" val="1774309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2847975" y="2044005"/>
            <a:ext cx="6496050" cy="1384995"/>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Titus 2:15</a:t>
            </a:r>
          </a:p>
          <a:p>
            <a:pPr algn="ctr"/>
            <a:r>
              <a:rPr lang="en-US" sz="2800" b="0" i="0" dirty="0">
                <a:solidFill>
                  <a:schemeClr val="bg1"/>
                </a:solidFill>
                <a:effectLst/>
                <a:latin typeface="Times New Roman" panose="02020603050405020304" pitchFamily="18" charset="0"/>
                <a:cs typeface="Times New Roman" panose="02020603050405020304" pitchFamily="18" charset="0"/>
              </a:rPr>
              <a:t>Declare these things; exhort and rebuke </a:t>
            </a:r>
            <a:r>
              <a:rPr lang="en-US" sz="2800" b="0" i="0" u="sng" dirty="0">
                <a:solidFill>
                  <a:schemeClr val="bg1"/>
                </a:solidFill>
                <a:effectLst/>
                <a:latin typeface="Times New Roman" panose="02020603050405020304" pitchFamily="18" charset="0"/>
                <a:cs typeface="Times New Roman" panose="02020603050405020304" pitchFamily="18" charset="0"/>
              </a:rPr>
              <a:t>with all authority</a:t>
            </a:r>
            <a:r>
              <a:rPr lang="en-US" sz="2800" b="0" i="0" dirty="0">
                <a:solidFill>
                  <a:schemeClr val="bg1"/>
                </a:solidFill>
                <a:effectLst/>
                <a:latin typeface="Times New Roman" panose="02020603050405020304" pitchFamily="18" charset="0"/>
                <a:cs typeface="Times New Roman" panose="02020603050405020304" pitchFamily="18" charset="0"/>
              </a:rPr>
              <a:t>. Let no one disregard you.</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9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Nephilim in the Bible - Olive Tree Blog">
            <a:extLst>
              <a:ext uri="{FF2B5EF4-FFF2-40B4-BE49-F238E27FC236}">
                <a16:creationId xmlns:a16="http://schemas.microsoft.com/office/drawing/2014/main" id="{917002D4-C1A6-4679-8815-F8720B6CA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598CB66-4829-427E-8AC4-3A6926E5285B}"/>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ffectLst/>
                <a:latin typeface="+mj-lt"/>
                <a:ea typeface="+mj-ea"/>
                <a:cs typeface="+mj-cs"/>
              </a:rPr>
              <a:t>Why should </a:t>
            </a:r>
            <a:r>
              <a:rPr lang="en-US" sz="3600" b="1" dirty="0">
                <a:latin typeface="+mj-lt"/>
                <a:ea typeface="+mj-ea"/>
                <a:cs typeface="+mj-cs"/>
              </a:rPr>
              <a:t>I</a:t>
            </a:r>
            <a:r>
              <a:rPr lang="en-US" sz="3600" b="1" dirty="0">
                <a:effectLst/>
                <a:latin typeface="+mj-lt"/>
                <a:ea typeface="+mj-ea"/>
                <a:cs typeface="+mj-cs"/>
              </a:rPr>
              <a:t> learn the Bible?</a:t>
            </a:r>
            <a:endParaRPr lang="en-US" sz="3600" b="1" dirty="0">
              <a:latin typeface="+mj-lt"/>
              <a:ea typeface="+mj-ea"/>
              <a:cs typeface="+mj-cs"/>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It is inspired</a:t>
            </a:r>
          </a:p>
        </p:txBody>
      </p:sp>
      <p:sp>
        <p:nvSpPr>
          <p:cNvPr id="7" name="TextBox 6">
            <a:extLst>
              <a:ext uri="{FF2B5EF4-FFF2-40B4-BE49-F238E27FC236}">
                <a16:creationId xmlns:a16="http://schemas.microsoft.com/office/drawing/2014/main" id="{B54B3647-010F-4607-90DD-8C041817070A}"/>
              </a:ext>
            </a:extLst>
          </p:cNvPr>
          <p:cNvSpPr txBox="1"/>
          <p:nvPr/>
        </p:nvSpPr>
        <p:spPr>
          <a:xfrm>
            <a:off x="618062" y="5307319"/>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without error</a:t>
            </a:r>
          </a:p>
        </p:txBody>
      </p:sp>
      <p:sp>
        <p:nvSpPr>
          <p:cNvPr id="9" name="TextBox 8">
            <a:extLst>
              <a:ext uri="{FF2B5EF4-FFF2-40B4-BE49-F238E27FC236}">
                <a16:creationId xmlns:a16="http://schemas.microsoft.com/office/drawing/2014/main" id="{110DF48A-2EC9-46D8-969C-81BA82C0F056}"/>
              </a:ext>
            </a:extLst>
          </p:cNvPr>
          <p:cNvSpPr txBox="1"/>
          <p:nvPr/>
        </p:nvSpPr>
        <p:spPr>
          <a:xfrm>
            <a:off x="618061" y="5785385"/>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a:t>
            </a:r>
            <a:r>
              <a:rPr lang="en-US" sz="2800" b="1" dirty="0"/>
              <a:t>authoritative</a:t>
            </a:r>
            <a:endParaRPr lang="en-US" sz="2800" b="1" i="0" dirty="0">
              <a:effectLst/>
            </a:endParaRPr>
          </a:p>
        </p:txBody>
      </p:sp>
      <p:sp>
        <p:nvSpPr>
          <p:cNvPr id="10" name="TextBox 9">
            <a:extLst>
              <a:ext uri="{FF2B5EF4-FFF2-40B4-BE49-F238E27FC236}">
                <a16:creationId xmlns:a16="http://schemas.microsoft.com/office/drawing/2014/main" id="{04955F1C-00E3-483C-B417-5EA83886F1E2}"/>
              </a:ext>
            </a:extLst>
          </p:cNvPr>
          <p:cNvSpPr txBox="1"/>
          <p:nvPr/>
        </p:nvSpPr>
        <p:spPr>
          <a:xfrm>
            <a:off x="4284105" y="4839990"/>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dirty="0"/>
              <a:t>It is clear</a:t>
            </a:r>
          </a:p>
        </p:txBody>
      </p:sp>
    </p:spTree>
    <p:extLst>
      <p:ext uri="{BB962C8B-B14F-4D97-AF65-F5344CB8AC3E}">
        <p14:creationId xmlns:p14="http://schemas.microsoft.com/office/powerpoint/2010/main" val="35720501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2847975" y="2044005"/>
            <a:ext cx="6496050" cy="1384995"/>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Psalm 119:105</a:t>
            </a:r>
          </a:p>
          <a:p>
            <a:pPr algn="ctr"/>
            <a:r>
              <a:rPr lang="en-US" sz="2800" b="0" i="0" dirty="0">
                <a:solidFill>
                  <a:schemeClr val="bg1"/>
                </a:solidFill>
                <a:effectLst/>
                <a:latin typeface="Times New Roman" panose="02020603050405020304" pitchFamily="18" charset="0"/>
                <a:cs typeface="Times New Roman" panose="02020603050405020304" pitchFamily="18" charset="0"/>
              </a:rPr>
              <a:t>Your word is a lamp to my feet</a:t>
            </a:r>
            <a:br>
              <a:rPr lang="en-US" sz="2800" dirty="0">
                <a:solidFill>
                  <a:schemeClr val="bg1"/>
                </a:solidFill>
                <a:latin typeface="Times New Roman" panose="02020603050405020304" pitchFamily="18" charset="0"/>
                <a:cs typeface="Times New Roman" panose="02020603050405020304" pitchFamily="18" charset="0"/>
              </a:rPr>
            </a:br>
            <a:r>
              <a:rPr lang="en-US" sz="2800" b="0" i="0" dirty="0">
                <a:solidFill>
                  <a:schemeClr val="bg1"/>
                </a:solidFill>
                <a:effectLst/>
                <a:latin typeface="Times New Roman" panose="02020603050405020304" pitchFamily="18" charset="0"/>
                <a:cs typeface="Times New Roman" panose="02020603050405020304" pitchFamily="18" charset="0"/>
              </a:rPr>
              <a:t>    and a light to my path.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9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Nephilim in the Bible - Olive Tree Blog">
            <a:extLst>
              <a:ext uri="{FF2B5EF4-FFF2-40B4-BE49-F238E27FC236}">
                <a16:creationId xmlns:a16="http://schemas.microsoft.com/office/drawing/2014/main" id="{917002D4-C1A6-4679-8815-F8720B6CA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598CB66-4829-427E-8AC4-3A6926E5285B}"/>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ffectLst/>
                <a:latin typeface="+mj-lt"/>
                <a:ea typeface="+mj-ea"/>
                <a:cs typeface="+mj-cs"/>
              </a:rPr>
              <a:t>Why should </a:t>
            </a:r>
            <a:r>
              <a:rPr lang="en-US" sz="3600" b="1" dirty="0">
                <a:latin typeface="+mj-lt"/>
                <a:ea typeface="+mj-ea"/>
                <a:cs typeface="+mj-cs"/>
              </a:rPr>
              <a:t>I</a:t>
            </a:r>
            <a:r>
              <a:rPr lang="en-US" sz="3600" b="1" dirty="0">
                <a:effectLst/>
                <a:latin typeface="+mj-lt"/>
                <a:ea typeface="+mj-ea"/>
                <a:cs typeface="+mj-cs"/>
              </a:rPr>
              <a:t> learn the Bible?</a:t>
            </a:r>
            <a:endParaRPr lang="en-US" sz="3600" b="1" dirty="0">
              <a:latin typeface="+mj-lt"/>
              <a:ea typeface="+mj-ea"/>
              <a:cs typeface="+mj-cs"/>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It is inspired</a:t>
            </a:r>
          </a:p>
        </p:txBody>
      </p:sp>
      <p:sp>
        <p:nvSpPr>
          <p:cNvPr id="7" name="TextBox 6">
            <a:extLst>
              <a:ext uri="{FF2B5EF4-FFF2-40B4-BE49-F238E27FC236}">
                <a16:creationId xmlns:a16="http://schemas.microsoft.com/office/drawing/2014/main" id="{B54B3647-010F-4607-90DD-8C041817070A}"/>
              </a:ext>
            </a:extLst>
          </p:cNvPr>
          <p:cNvSpPr txBox="1"/>
          <p:nvPr/>
        </p:nvSpPr>
        <p:spPr>
          <a:xfrm>
            <a:off x="618062" y="5307319"/>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without error</a:t>
            </a:r>
          </a:p>
        </p:txBody>
      </p:sp>
      <p:sp>
        <p:nvSpPr>
          <p:cNvPr id="9" name="TextBox 8">
            <a:extLst>
              <a:ext uri="{FF2B5EF4-FFF2-40B4-BE49-F238E27FC236}">
                <a16:creationId xmlns:a16="http://schemas.microsoft.com/office/drawing/2014/main" id="{110DF48A-2EC9-46D8-969C-81BA82C0F056}"/>
              </a:ext>
            </a:extLst>
          </p:cNvPr>
          <p:cNvSpPr txBox="1"/>
          <p:nvPr/>
        </p:nvSpPr>
        <p:spPr>
          <a:xfrm>
            <a:off x="618061" y="5785385"/>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a:t>
            </a:r>
            <a:r>
              <a:rPr lang="en-US" sz="2800" b="1" dirty="0"/>
              <a:t>authoritative</a:t>
            </a:r>
            <a:endParaRPr lang="en-US" sz="2800" b="1" i="0" dirty="0">
              <a:effectLst/>
            </a:endParaRPr>
          </a:p>
        </p:txBody>
      </p:sp>
      <p:sp>
        <p:nvSpPr>
          <p:cNvPr id="10" name="TextBox 9">
            <a:extLst>
              <a:ext uri="{FF2B5EF4-FFF2-40B4-BE49-F238E27FC236}">
                <a16:creationId xmlns:a16="http://schemas.microsoft.com/office/drawing/2014/main" id="{04955F1C-00E3-483C-B417-5EA83886F1E2}"/>
              </a:ext>
            </a:extLst>
          </p:cNvPr>
          <p:cNvSpPr txBox="1"/>
          <p:nvPr/>
        </p:nvSpPr>
        <p:spPr>
          <a:xfrm>
            <a:off x="4284105" y="4839990"/>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dirty="0"/>
              <a:t>It is clear</a:t>
            </a:r>
          </a:p>
        </p:txBody>
      </p:sp>
      <p:sp>
        <p:nvSpPr>
          <p:cNvPr id="11" name="TextBox 10">
            <a:extLst>
              <a:ext uri="{FF2B5EF4-FFF2-40B4-BE49-F238E27FC236}">
                <a16:creationId xmlns:a16="http://schemas.microsoft.com/office/drawing/2014/main" id="{8F035FEB-3279-486F-8FF4-AD5C9F01E423}"/>
              </a:ext>
            </a:extLst>
          </p:cNvPr>
          <p:cNvSpPr txBox="1"/>
          <p:nvPr/>
        </p:nvSpPr>
        <p:spPr>
          <a:xfrm>
            <a:off x="4293630" y="5297423"/>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dirty="0"/>
              <a:t>It is sufficient</a:t>
            </a:r>
          </a:p>
        </p:txBody>
      </p:sp>
    </p:spTree>
    <p:extLst>
      <p:ext uri="{BB962C8B-B14F-4D97-AF65-F5344CB8AC3E}">
        <p14:creationId xmlns:p14="http://schemas.microsoft.com/office/powerpoint/2010/main" val="13153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2847975" y="1515606"/>
            <a:ext cx="6496050" cy="2246769"/>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2 Peter 1:3</a:t>
            </a:r>
          </a:p>
          <a:p>
            <a:pPr algn="ctr"/>
            <a:r>
              <a:rPr lang="en-US" sz="2800" b="1" i="0" baseline="3000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chemeClr val="bg1"/>
                </a:solidFill>
                <a:effectLst/>
                <a:latin typeface="Times New Roman" panose="02020603050405020304" pitchFamily="18" charset="0"/>
                <a:cs typeface="Times New Roman" panose="02020603050405020304" pitchFamily="18" charset="0"/>
              </a:rPr>
              <a:t>His divine power has granted to us all things that pertain to life and godliness, through the knowledge of him who called us to his own glory and excellence.</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5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Nephilim in the Bible - Olive Tree Blog">
            <a:extLst>
              <a:ext uri="{FF2B5EF4-FFF2-40B4-BE49-F238E27FC236}">
                <a16:creationId xmlns:a16="http://schemas.microsoft.com/office/drawing/2014/main" id="{917002D4-C1A6-4679-8815-F8720B6CA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598CB66-4829-427E-8AC4-3A6926E5285B}"/>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ffectLst/>
                <a:latin typeface="+mj-lt"/>
                <a:ea typeface="+mj-ea"/>
                <a:cs typeface="+mj-cs"/>
              </a:rPr>
              <a:t>Why should </a:t>
            </a:r>
            <a:r>
              <a:rPr lang="en-US" sz="3600" b="1" dirty="0">
                <a:latin typeface="+mj-lt"/>
                <a:ea typeface="+mj-ea"/>
                <a:cs typeface="+mj-cs"/>
              </a:rPr>
              <a:t>I</a:t>
            </a:r>
            <a:r>
              <a:rPr lang="en-US" sz="3600" b="1" dirty="0">
                <a:effectLst/>
                <a:latin typeface="+mj-lt"/>
                <a:ea typeface="+mj-ea"/>
                <a:cs typeface="+mj-cs"/>
              </a:rPr>
              <a:t> learn the Bible?</a:t>
            </a:r>
            <a:endParaRPr lang="en-US" sz="3600" b="1" dirty="0">
              <a:latin typeface="+mj-lt"/>
              <a:ea typeface="+mj-ea"/>
              <a:cs typeface="+mj-cs"/>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It is inspired</a:t>
            </a:r>
          </a:p>
        </p:txBody>
      </p:sp>
      <p:sp>
        <p:nvSpPr>
          <p:cNvPr id="7" name="TextBox 6">
            <a:extLst>
              <a:ext uri="{FF2B5EF4-FFF2-40B4-BE49-F238E27FC236}">
                <a16:creationId xmlns:a16="http://schemas.microsoft.com/office/drawing/2014/main" id="{B54B3647-010F-4607-90DD-8C041817070A}"/>
              </a:ext>
            </a:extLst>
          </p:cNvPr>
          <p:cNvSpPr txBox="1"/>
          <p:nvPr/>
        </p:nvSpPr>
        <p:spPr>
          <a:xfrm>
            <a:off x="618062" y="5307319"/>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without error</a:t>
            </a:r>
          </a:p>
        </p:txBody>
      </p:sp>
      <p:sp>
        <p:nvSpPr>
          <p:cNvPr id="9" name="TextBox 8">
            <a:extLst>
              <a:ext uri="{FF2B5EF4-FFF2-40B4-BE49-F238E27FC236}">
                <a16:creationId xmlns:a16="http://schemas.microsoft.com/office/drawing/2014/main" id="{110DF48A-2EC9-46D8-969C-81BA82C0F056}"/>
              </a:ext>
            </a:extLst>
          </p:cNvPr>
          <p:cNvSpPr txBox="1"/>
          <p:nvPr/>
        </p:nvSpPr>
        <p:spPr>
          <a:xfrm>
            <a:off x="618061" y="5785385"/>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i="0" dirty="0">
                <a:effectLst/>
              </a:rPr>
              <a:t>It is </a:t>
            </a:r>
            <a:r>
              <a:rPr lang="en-US" sz="2800" b="1" dirty="0"/>
              <a:t>authoritative</a:t>
            </a:r>
            <a:endParaRPr lang="en-US" sz="2800" b="1" i="0" dirty="0">
              <a:effectLst/>
            </a:endParaRPr>
          </a:p>
        </p:txBody>
      </p:sp>
      <p:sp>
        <p:nvSpPr>
          <p:cNvPr id="10" name="TextBox 9">
            <a:extLst>
              <a:ext uri="{FF2B5EF4-FFF2-40B4-BE49-F238E27FC236}">
                <a16:creationId xmlns:a16="http://schemas.microsoft.com/office/drawing/2014/main" id="{04955F1C-00E3-483C-B417-5EA83886F1E2}"/>
              </a:ext>
            </a:extLst>
          </p:cNvPr>
          <p:cNvSpPr txBox="1"/>
          <p:nvPr/>
        </p:nvSpPr>
        <p:spPr>
          <a:xfrm>
            <a:off x="4284105" y="4839990"/>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dirty="0"/>
              <a:t>It is clear</a:t>
            </a:r>
          </a:p>
        </p:txBody>
      </p:sp>
      <p:sp>
        <p:nvSpPr>
          <p:cNvPr id="11" name="TextBox 10">
            <a:extLst>
              <a:ext uri="{FF2B5EF4-FFF2-40B4-BE49-F238E27FC236}">
                <a16:creationId xmlns:a16="http://schemas.microsoft.com/office/drawing/2014/main" id="{8F035FEB-3279-486F-8FF4-AD5C9F01E423}"/>
              </a:ext>
            </a:extLst>
          </p:cNvPr>
          <p:cNvSpPr txBox="1"/>
          <p:nvPr/>
        </p:nvSpPr>
        <p:spPr>
          <a:xfrm>
            <a:off x="4293630" y="5297423"/>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dirty="0"/>
              <a:t>It is sufficient</a:t>
            </a:r>
          </a:p>
        </p:txBody>
      </p:sp>
      <p:sp>
        <p:nvSpPr>
          <p:cNvPr id="12" name="TextBox 11">
            <a:extLst>
              <a:ext uri="{FF2B5EF4-FFF2-40B4-BE49-F238E27FC236}">
                <a16:creationId xmlns:a16="http://schemas.microsoft.com/office/drawing/2014/main" id="{F55395FC-1FD1-4153-9C02-2DDB1DEA6B33}"/>
              </a:ext>
            </a:extLst>
          </p:cNvPr>
          <p:cNvSpPr txBox="1"/>
          <p:nvPr/>
        </p:nvSpPr>
        <p:spPr>
          <a:xfrm>
            <a:off x="4284102" y="5772583"/>
            <a:ext cx="6096000" cy="4801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800" b="1" dirty="0"/>
              <a:t>It is relevant</a:t>
            </a:r>
          </a:p>
        </p:txBody>
      </p:sp>
    </p:spTree>
    <p:extLst>
      <p:ext uri="{BB962C8B-B14F-4D97-AF65-F5344CB8AC3E}">
        <p14:creationId xmlns:p14="http://schemas.microsoft.com/office/powerpoint/2010/main" val="347246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1119187" y="1053405"/>
            <a:ext cx="9953625" cy="3970318"/>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1 Peter 1:23-25</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23 </a:t>
            </a:r>
            <a:r>
              <a:rPr lang="en-US" sz="2800" i="0" dirty="0">
                <a:solidFill>
                  <a:schemeClr val="bg1"/>
                </a:solidFill>
                <a:effectLst/>
                <a:latin typeface="Times New Roman" panose="02020603050405020304" pitchFamily="18" charset="0"/>
                <a:cs typeface="Times New Roman" panose="02020603050405020304" pitchFamily="18" charset="0"/>
              </a:rPr>
              <a:t>since you have been born again, not of perishable seed but of imperishable, through the living and abiding word of God; </a:t>
            </a:r>
            <a:r>
              <a:rPr lang="en-US" sz="2800" i="0" baseline="30000" dirty="0">
                <a:solidFill>
                  <a:schemeClr val="bg1"/>
                </a:solidFill>
                <a:effectLst/>
                <a:latin typeface="Times New Roman" panose="02020603050405020304" pitchFamily="18" charset="0"/>
                <a:cs typeface="Times New Roman" panose="02020603050405020304" pitchFamily="18" charset="0"/>
              </a:rPr>
              <a:t>24 </a:t>
            </a:r>
            <a:r>
              <a:rPr lang="en-US" sz="2800" i="0" dirty="0">
                <a:solidFill>
                  <a:schemeClr val="bg1"/>
                </a:solidFill>
                <a:effectLst/>
                <a:latin typeface="Times New Roman" panose="02020603050405020304" pitchFamily="18" charset="0"/>
                <a:cs typeface="Times New Roman" panose="02020603050405020304" pitchFamily="18" charset="0"/>
              </a:rPr>
              <a:t>for</a:t>
            </a:r>
          </a:p>
          <a:p>
            <a:pPr algn="ctr"/>
            <a:r>
              <a:rPr lang="en-US" sz="2800" i="0" dirty="0">
                <a:solidFill>
                  <a:schemeClr val="bg1"/>
                </a:solidFill>
                <a:effectLst/>
                <a:latin typeface="Times New Roman" panose="02020603050405020304" pitchFamily="18" charset="0"/>
                <a:cs typeface="Times New Roman" panose="02020603050405020304" pitchFamily="18" charset="0"/>
              </a:rPr>
              <a:t>“All flesh is like grass</a:t>
            </a:r>
            <a:br>
              <a:rPr lang="en-US" sz="2800" i="0" dirty="0">
                <a:solidFill>
                  <a:schemeClr val="bg1"/>
                </a:solidFill>
                <a:effectLst/>
                <a:latin typeface="Times New Roman" panose="02020603050405020304" pitchFamily="18" charset="0"/>
                <a:cs typeface="Times New Roman" panose="02020603050405020304" pitchFamily="18" charset="0"/>
              </a:rPr>
            </a:br>
            <a:r>
              <a:rPr lang="en-US" sz="2800" i="0" dirty="0">
                <a:solidFill>
                  <a:schemeClr val="bg1"/>
                </a:solidFill>
                <a:effectLst/>
                <a:latin typeface="Times New Roman" panose="02020603050405020304" pitchFamily="18" charset="0"/>
                <a:cs typeface="Times New Roman" panose="02020603050405020304" pitchFamily="18" charset="0"/>
              </a:rPr>
              <a:t>    and all its glory like the flower of grass.</a:t>
            </a:r>
            <a:br>
              <a:rPr lang="en-US" sz="2800" i="0" dirty="0">
                <a:solidFill>
                  <a:schemeClr val="bg1"/>
                </a:solidFill>
                <a:effectLst/>
                <a:latin typeface="Times New Roman" panose="02020603050405020304" pitchFamily="18" charset="0"/>
                <a:cs typeface="Times New Roman" panose="02020603050405020304" pitchFamily="18" charset="0"/>
              </a:rPr>
            </a:br>
            <a:r>
              <a:rPr lang="en-US" sz="2800" i="0" dirty="0">
                <a:solidFill>
                  <a:schemeClr val="bg1"/>
                </a:solidFill>
                <a:effectLst/>
                <a:latin typeface="Times New Roman" panose="02020603050405020304" pitchFamily="18" charset="0"/>
                <a:cs typeface="Times New Roman" panose="02020603050405020304" pitchFamily="18" charset="0"/>
              </a:rPr>
              <a:t>The grass withers,</a:t>
            </a:r>
            <a:br>
              <a:rPr lang="en-US" sz="2800" i="0" dirty="0">
                <a:solidFill>
                  <a:schemeClr val="bg1"/>
                </a:solidFill>
                <a:effectLst/>
                <a:latin typeface="Times New Roman" panose="02020603050405020304" pitchFamily="18" charset="0"/>
                <a:cs typeface="Times New Roman" panose="02020603050405020304" pitchFamily="18" charset="0"/>
              </a:rPr>
            </a:br>
            <a:r>
              <a:rPr lang="en-US" sz="2800" i="0" dirty="0">
                <a:solidFill>
                  <a:schemeClr val="bg1"/>
                </a:solidFill>
                <a:effectLst/>
                <a:latin typeface="Times New Roman" panose="02020603050405020304" pitchFamily="18" charset="0"/>
                <a:cs typeface="Times New Roman" panose="02020603050405020304" pitchFamily="18" charset="0"/>
              </a:rPr>
              <a:t>    and the flower falls,</a:t>
            </a:r>
            <a:br>
              <a:rPr lang="en-US" sz="2800" i="0" dirty="0">
                <a:solidFill>
                  <a:schemeClr val="bg1"/>
                </a:solidFill>
                <a:effectLst/>
                <a:latin typeface="Times New Roman" panose="02020603050405020304" pitchFamily="18" charset="0"/>
                <a:cs typeface="Times New Roman" panose="02020603050405020304" pitchFamily="18" charset="0"/>
              </a:rPr>
            </a:br>
            <a:r>
              <a:rPr lang="en-US" sz="2800" i="0" baseline="30000" dirty="0">
                <a:solidFill>
                  <a:schemeClr val="bg1"/>
                </a:solidFill>
                <a:effectLst/>
                <a:latin typeface="Times New Roman" panose="02020603050405020304" pitchFamily="18" charset="0"/>
                <a:cs typeface="Times New Roman" panose="02020603050405020304" pitchFamily="18" charset="0"/>
              </a:rPr>
              <a:t>25 </a:t>
            </a:r>
            <a:r>
              <a:rPr lang="en-US" sz="2800" i="0" dirty="0">
                <a:solidFill>
                  <a:schemeClr val="bg1"/>
                </a:solidFill>
                <a:effectLst/>
                <a:latin typeface="Times New Roman" panose="02020603050405020304" pitchFamily="18" charset="0"/>
                <a:cs typeface="Times New Roman" panose="02020603050405020304" pitchFamily="18" charset="0"/>
              </a:rPr>
              <a:t>but the word of the Lord remains forever.”</a:t>
            </a:r>
          </a:p>
          <a:p>
            <a:pPr algn="ctr"/>
            <a:r>
              <a:rPr lang="en-US" sz="2800" i="0" dirty="0">
                <a:solidFill>
                  <a:schemeClr val="bg1"/>
                </a:solidFill>
                <a:effectLst/>
                <a:latin typeface="Times New Roman" panose="02020603050405020304" pitchFamily="18" charset="0"/>
                <a:cs typeface="Times New Roman" panose="02020603050405020304" pitchFamily="18" charset="0"/>
              </a:rPr>
              <a:t>And this word is the good news that was preached to you.</a:t>
            </a:r>
          </a:p>
        </p:txBody>
      </p:sp>
    </p:spTree>
    <p:extLst>
      <p:ext uri="{BB962C8B-B14F-4D97-AF65-F5344CB8AC3E}">
        <p14:creationId xmlns:p14="http://schemas.microsoft.com/office/powerpoint/2010/main" val="395604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2839641" y="1566773"/>
            <a:ext cx="6512718" cy="2677656"/>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1 Corinthians 3:1-2</a:t>
            </a:r>
          </a:p>
          <a:p>
            <a:pPr algn="ctr"/>
            <a:r>
              <a:rPr lang="en-US" sz="2800" baseline="30000" dirty="0">
                <a:solidFill>
                  <a:schemeClr val="bg1"/>
                </a:solidFill>
                <a:latin typeface="Times New Roman" panose="02020603050405020304" pitchFamily="18" charset="0"/>
                <a:cs typeface="Times New Roman" panose="02020603050405020304" pitchFamily="18" charset="0"/>
              </a:rPr>
              <a:t>1</a:t>
            </a:r>
            <a:r>
              <a:rPr lang="en-US" sz="2800" i="0" baseline="3000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chemeClr val="bg1"/>
                </a:solidFill>
                <a:effectLst/>
                <a:latin typeface="Times New Roman" panose="02020603050405020304" pitchFamily="18" charset="0"/>
                <a:cs typeface="Times New Roman" panose="02020603050405020304" pitchFamily="18" charset="0"/>
              </a:rPr>
              <a:t>But I, brothers, could not address you as spiritual people, but as people of the flesh, as infants in Christ. </a:t>
            </a:r>
            <a:r>
              <a:rPr lang="en-US" sz="3200" i="0" baseline="30000" dirty="0">
                <a:solidFill>
                  <a:schemeClr val="bg1"/>
                </a:solidFill>
                <a:effectLst/>
                <a:latin typeface="Times New Roman" panose="02020603050405020304" pitchFamily="18" charset="0"/>
                <a:cs typeface="Times New Roman" panose="02020603050405020304" pitchFamily="18" charset="0"/>
              </a:rPr>
              <a:t>2</a:t>
            </a:r>
            <a:r>
              <a:rPr lang="en-US" sz="2800" b="1" i="0" baseline="3000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chemeClr val="bg1"/>
                </a:solidFill>
                <a:effectLst/>
                <a:latin typeface="Times New Roman" panose="02020603050405020304" pitchFamily="18" charset="0"/>
                <a:cs typeface="Times New Roman" panose="02020603050405020304" pitchFamily="18" charset="0"/>
              </a:rPr>
              <a:t>I fed you with milk, not solid food, for you were not ready for it. And even now you are not yet ready.</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72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1119187" y="1729680"/>
            <a:ext cx="9953625" cy="2246769"/>
          </a:xfrm>
          <a:prstGeom prst="rect">
            <a:avLst/>
          </a:prstGeom>
          <a:noFill/>
          <a:ln>
            <a:solidFill>
              <a:schemeClr val="accent1"/>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Hebrews 4:12</a:t>
            </a:r>
          </a:p>
          <a:p>
            <a:pPr algn="ctr"/>
            <a:r>
              <a:rPr lang="en-US" sz="2800" b="0" i="0" dirty="0">
                <a:solidFill>
                  <a:schemeClr val="bg1"/>
                </a:solidFill>
                <a:effectLst/>
                <a:latin typeface="Times New Roman" panose="02020603050405020304" pitchFamily="18" charset="0"/>
                <a:cs typeface="Times New Roman" panose="02020603050405020304" pitchFamily="18" charset="0"/>
              </a:rPr>
              <a:t>For the word of God is </a:t>
            </a:r>
            <a:r>
              <a:rPr lang="en-US" sz="2800" b="0" i="0" u="sng" dirty="0">
                <a:solidFill>
                  <a:schemeClr val="bg1"/>
                </a:solidFill>
                <a:effectLst/>
                <a:latin typeface="Times New Roman" panose="02020603050405020304" pitchFamily="18" charset="0"/>
                <a:cs typeface="Times New Roman" panose="02020603050405020304" pitchFamily="18" charset="0"/>
              </a:rPr>
              <a:t>living and active</a:t>
            </a:r>
            <a:r>
              <a:rPr lang="en-US" sz="2800" b="0" i="0" dirty="0">
                <a:solidFill>
                  <a:schemeClr val="bg1"/>
                </a:solidFill>
                <a:effectLst/>
                <a:latin typeface="Times New Roman" panose="02020603050405020304" pitchFamily="18" charset="0"/>
                <a:cs typeface="Times New Roman" panose="02020603050405020304" pitchFamily="18" charset="0"/>
              </a:rPr>
              <a:t>, sharper than any two-edged sword, piercing to the division of soul and of spirit, of joints and of marrow, and discerning the thoughts and intentions of the heart.</a:t>
            </a:r>
            <a:endParaRPr lang="en-US" sz="280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60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s On Your Menu? | Bible love, Love notes, Bible notes">
            <a:extLst>
              <a:ext uri="{FF2B5EF4-FFF2-40B4-BE49-F238E27FC236}">
                <a16:creationId xmlns:a16="http://schemas.microsoft.com/office/drawing/2014/main" id="{5DD97436-C339-4CDE-8378-BF7714E13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24840"/>
          <a:stretch/>
        </p:blipFill>
        <p:spPr bwMode="auto">
          <a:xfrm>
            <a:off x="586930" y="1000125"/>
            <a:ext cx="3638051" cy="469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F9248A-0AB8-480B-BF17-37789CCFC69E}"/>
              </a:ext>
            </a:extLst>
          </p:cNvPr>
          <p:cNvSpPr txBox="1"/>
          <p:nvPr/>
        </p:nvSpPr>
        <p:spPr>
          <a:xfrm>
            <a:off x="5070920" y="658493"/>
            <a:ext cx="6096000" cy="590931"/>
          </a:xfrm>
          <a:prstGeom prst="rect">
            <a:avLst/>
          </a:prstGeom>
          <a:noFill/>
        </p:spPr>
        <p:txBody>
          <a:bodyPr wrap="square">
            <a:spAutoFit/>
          </a:bodyPr>
          <a:lstStyle/>
          <a:p>
            <a:pPr algn="ctr">
              <a:lnSpc>
                <a:spcPct val="90000"/>
              </a:lnSpc>
              <a:spcBef>
                <a:spcPct val="0"/>
              </a:spcBef>
              <a:spcAft>
                <a:spcPts val="600"/>
              </a:spcAft>
            </a:pPr>
            <a:r>
              <a:rPr lang="en-US" sz="3600" b="1" dirty="0">
                <a:solidFill>
                  <a:schemeClr val="bg1"/>
                </a:solidFill>
                <a:effectLst/>
                <a:latin typeface="+mj-lt"/>
                <a:ea typeface="+mj-ea"/>
                <a:cs typeface="+mj-cs"/>
              </a:rPr>
              <a:t>How can I learn the Bible?</a:t>
            </a:r>
            <a:endParaRPr lang="en-US" sz="3600" b="1"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30BE0577-70D5-4C17-A5D1-67AF2FC5B201}"/>
              </a:ext>
            </a:extLst>
          </p:cNvPr>
          <p:cNvSpPr txBox="1"/>
          <p:nvPr/>
        </p:nvSpPr>
        <p:spPr>
          <a:xfrm>
            <a:off x="4811911" y="19074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Hear</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2" name="TextBox 11">
            <a:extLst>
              <a:ext uri="{FF2B5EF4-FFF2-40B4-BE49-F238E27FC236}">
                <a16:creationId xmlns:a16="http://schemas.microsoft.com/office/drawing/2014/main" id="{286E788D-4361-478F-B8CA-6B44B84BBFF4}"/>
              </a:ext>
            </a:extLst>
          </p:cNvPr>
          <p:cNvSpPr txBox="1"/>
          <p:nvPr/>
        </p:nvSpPr>
        <p:spPr>
          <a:xfrm>
            <a:off x="4889488" y="2833985"/>
            <a:ext cx="5768988" cy="2677656"/>
          </a:xfrm>
          <a:prstGeom prst="rect">
            <a:avLst/>
          </a:prstGeom>
          <a:solidFill>
            <a:schemeClr val="tx1"/>
          </a:solidFill>
        </p:spPr>
        <p:txBody>
          <a:bodyPr wrap="square">
            <a:spAutoFit/>
          </a:bodyPr>
          <a:lstStyle/>
          <a:p>
            <a:pPr>
              <a:lnSpc>
                <a:spcPct val="150000"/>
              </a:lnSpc>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-ESV Bible app</a:t>
            </a:r>
          </a:p>
          <a:p>
            <a:pPr>
              <a:lnSpc>
                <a:spcPct val="150000"/>
              </a:lnSpc>
            </a:pPr>
            <a:r>
              <a:rPr lang="en-US" sz="2800">
                <a:solidFill>
                  <a:schemeClr val="bg1"/>
                </a:solidFill>
                <a:latin typeface="Calibri" panose="020F0502020204030204" pitchFamily="34" charset="0"/>
                <a:ea typeface="Calibri" panose="020F0502020204030204" pitchFamily="34" charset="0"/>
                <a:cs typeface="Times New Roman" panose="02020603050405020304" pitchFamily="18" charset="0"/>
              </a:rPr>
              <a:t>-Teaching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podcasts </a:t>
            </a:r>
          </a:p>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John MacArthur; John Piper; Alister </a:t>
            </a: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Begg</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R.C. Sproul; David Jeremiah; Greg Laurie; Chuck Swindoll</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schemeClr val="bg1"/>
              </a:solidFill>
            </a:endParaRPr>
          </a:p>
        </p:txBody>
      </p:sp>
    </p:spTree>
    <p:extLst>
      <p:ext uri="{BB962C8B-B14F-4D97-AF65-F5344CB8AC3E}">
        <p14:creationId xmlns:p14="http://schemas.microsoft.com/office/powerpoint/2010/main" val="29148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s On Your Menu? | Bible love, Love notes, Bible notes">
            <a:extLst>
              <a:ext uri="{FF2B5EF4-FFF2-40B4-BE49-F238E27FC236}">
                <a16:creationId xmlns:a16="http://schemas.microsoft.com/office/drawing/2014/main" id="{5DD97436-C339-4CDE-8378-BF7714E13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24840"/>
          <a:stretch/>
        </p:blipFill>
        <p:spPr bwMode="auto">
          <a:xfrm>
            <a:off x="586930" y="1000125"/>
            <a:ext cx="3638051" cy="469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F9248A-0AB8-480B-BF17-37789CCFC69E}"/>
              </a:ext>
            </a:extLst>
          </p:cNvPr>
          <p:cNvSpPr txBox="1"/>
          <p:nvPr/>
        </p:nvSpPr>
        <p:spPr>
          <a:xfrm>
            <a:off x="5070920" y="658493"/>
            <a:ext cx="6096000" cy="590931"/>
          </a:xfrm>
          <a:prstGeom prst="rect">
            <a:avLst/>
          </a:prstGeom>
          <a:noFill/>
        </p:spPr>
        <p:txBody>
          <a:bodyPr wrap="square">
            <a:spAutoFit/>
          </a:bodyPr>
          <a:lstStyle/>
          <a:p>
            <a:pPr algn="ctr">
              <a:lnSpc>
                <a:spcPct val="90000"/>
              </a:lnSpc>
              <a:spcBef>
                <a:spcPct val="0"/>
              </a:spcBef>
              <a:spcAft>
                <a:spcPts val="600"/>
              </a:spcAft>
            </a:pPr>
            <a:r>
              <a:rPr lang="en-US" sz="3600" b="1" dirty="0">
                <a:solidFill>
                  <a:schemeClr val="bg1"/>
                </a:solidFill>
                <a:effectLst/>
                <a:latin typeface="+mj-lt"/>
                <a:ea typeface="+mj-ea"/>
                <a:cs typeface="+mj-cs"/>
              </a:rPr>
              <a:t>How can I learn the Bible?</a:t>
            </a:r>
            <a:endParaRPr lang="en-US" sz="3600" b="1"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30BE0577-70D5-4C17-A5D1-67AF2FC5B201}"/>
              </a:ext>
            </a:extLst>
          </p:cNvPr>
          <p:cNvSpPr txBox="1"/>
          <p:nvPr/>
        </p:nvSpPr>
        <p:spPr>
          <a:xfrm>
            <a:off x="4811911" y="19074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Hear</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1" name="TextBox 10">
            <a:extLst>
              <a:ext uri="{FF2B5EF4-FFF2-40B4-BE49-F238E27FC236}">
                <a16:creationId xmlns:a16="http://schemas.microsoft.com/office/drawing/2014/main" id="{279D98B8-53FE-492F-9621-99D4132AED5B}"/>
              </a:ext>
            </a:extLst>
          </p:cNvPr>
          <p:cNvSpPr txBox="1"/>
          <p:nvPr/>
        </p:nvSpPr>
        <p:spPr>
          <a:xfrm>
            <a:off x="4811911" y="2431364"/>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Read</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3" name="TextBox 12">
            <a:extLst>
              <a:ext uri="{FF2B5EF4-FFF2-40B4-BE49-F238E27FC236}">
                <a16:creationId xmlns:a16="http://schemas.microsoft.com/office/drawing/2014/main" id="{8E193DA2-CF84-4760-825B-DC06433ADC64}"/>
              </a:ext>
            </a:extLst>
          </p:cNvPr>
          <p:cNvSpPr txBox="1"/>
          <p:nvPr/>
        </p:nvSpPr>
        <p:spPr>
          <a:xfrm>
            <a:off x="4811911" y="29361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Study</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4" name="TextBox 13">
            <a:extLst>
              <a:ext uri="{FF2B5EF4-FFF2-40B4-BE49-F238E27FC236}">
                <a16:creationId xmlns:a16="http://schemas.microsoft.com/office/drawing/2014/main" id="{63B6D767-528A-46E7-9AE5-8D07C38F8C87}"/>
              </a:ext>
            </a:extLst>
          </p:cNvPr>
          <p:cNvSpPr txBox="1"/>
          <p:nvPr/>
        </p:nvSpPr>
        <p:spPr>
          <a:xfrm>
            <a:off x="4811911" y="3614892"/>
            <a:ext cx="4909979" cy="558743"/>
          </a:xfrm>
          <a:prstGeom prst="rect">
            <a:avLst/>
          </a:prstGeom>
          <a:solidFill>
            <a:schemeClr val="tx1"/>
          </a:solidFill>
        </p:spPr>
        <p:txBody>
          <a:bodyPr wrap="square">
            <a:spAutoFit/>
          </a:bodyPr>
          <a:lstStyle/>
          <a:p>
            <a:pPr marR="0" lvl="0" algn="ctr">
              <a:lnSpc>
                <a:spcPct val="115000"/>
              </a:lnSpc>
              <a:spcBef>
                <a:spcPts val="1200"/>
              </a:spcBef>
              <a:spcAft>
                <a:spcPts val="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ibleStudyDownloads.org</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01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s On Your Menu? | Bible love, Love notes, Bible notes">
            <a:extLst>
              <a:ext uri="{FF2B5EF4-FFF2-40B4-BE49-F238E27FC236}">
                <a16:creationId xmlns:a16="http://schemas.microsoft.com/office/drawing/2014/main" id="{5DD97436-C339-4CDE-8378-BF7714E13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24840"/>
          <a:stretch/>
        </p:blipFill>
        <p:spPr bwMode="auto">
          <a:xfrm>
            <a:off x="586930" y="1000125"/>
            <a:ext cx="3638051" cy="469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F9248A-0AB8-480B-BF17-37789CCFC69E}"/>
              </a:ext>
            </a:extLst>
          </p:cNvPr>
          <p:cNvSpPr txBox="1"/>
          <p:nvPr/>
        </p:nvSpPr>
        <p:spPr>
          <a:xfrm>
            <a:off x="5070920" y="658493"/>
            <a:ext cx="6096000" cy="590931"/>
          </a:xfrm>
          <a:prstGeom prst="rect">
            <a:avLst/>
          </a:prstGeom>
          <a:noFill/>
        </p:spPr>
        <p:txBody>
          <a:bodyPr wrap="square">
            <a:spAutoFit/>
          </a:bodyPr>
          <a:lstStyle/>
          <a:p>
            <a:pPr algn="ctr">
              <a:lnSpc>
                <a:spcPct val="90000"/>
              </a:lnSpc>
              <a:spcBef>
                <a:spcPct val="0"/>
              </a:spcBef>
              <a:spcAft>
                <a:spcPts val="600"/>
              </a:spcAft>
            </a:pPr>
            <a:r>
              <a:rPr lang="en-US" sz="3600" b="1" dirty="0">
                <a:solidFill>
                  <a:schemeClr val="bg1"/>
                </a:solidFill>
                <a:effectLst/>
                <a:latin typeface="+mj-lt"/>
                <a:ea typeface="+mj-ea"/>
                <a:cs typeface="+mj-cs"/>
              </a:rPr>
              <a:t>How can I learn the Bible?</a:t>
            </a:r>
            <a:endParaRPr lang="en-US" sz="3600" b="1"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30BE0577-70D5-4C17-A5D1-67AF2FC5B201}"/>
              </a:ext>
            </a:extLst>
          </p:cNvPr>
          <p:cNvSpPr txBox="1"/>
          <p:nvPr/>
        </p:nvSpPr>
        <p:spPr>
          <a:xfrm>
            <a:off x="4811911" y="19074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Hear</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1" name="TextBox 10">
            <a:extLst>
              <a:ext uri="{FF2B5EF4-FFF2-40B4-BE49-F238E27FC236}">
                <a16:creationId xmlns:a16="http://schemas.microsoft.com/office/drawing/2014/main" id="{279D98B8-53FE-492F-9621-99D4132AED5B}"/>
              </a:ext>
            </a:extLst>
          </p:cNvPr>
          <p:cNvSpPr txBox="1"/>
          <p:nvPr/>
        </p:nvSpPr>
        <p:spPr>
          <a:xfrm>
            <a:off x="4811911" y="2431364"/>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Read</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3" name="TextBox 12">
            <a:extLst>
              <a:ext uri="{FF2B5EF4-FFF2-40B4-BE49-F238E27FC236}">
                <a16:creationId xmlns:a16="http://schemas.microsoft.com/office/drawing/2014/main" id="{8E193DA2-CF84-4760-825B-DC06433ADC64}"/>
              </a:ext>
            </a:extLst>
          </p:cNvPr>
          <p:cNvSpPr txBox="1"/>
          <p:nvPr/>
        </p:nvSpPr>
        <p:spPr>
          <a:xfrm>
            <a:off x="4811911" y="29361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Study</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6" name="TextBox 15">
            <a:extLst>
              <a:ext uri="{FF2B5EF4-FFF2-40B4-BE49-F238E27FC236}">
                <a16:creationId xmlns:a16="http://schemas.microsoft.com/office/drawing/2014/main" id="{7C8E4C56-B984-45A9-A566-EC53885987A0}"/>
              </a:ext>
            </a:extLst>
          </p:cNvPr>
          <p:cNvSpPr txBox="1"/>
          <p:nvPr/>
        </p:nvSpPr>
        <p:spPr>
          <a:xfrm>
            <a:off x="4811911" y="3441014"/>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Meditate </a:t>
            </a:r>
            <a:r>
              <a:rPr lang="en-US" sz="2800" dirty="0">
                <a:latin typeface="Calibri" panose="020F0502020204030204" pitchFamily="34" charset="0"/>
                <a:ea typeface="Calibri" panose="020F0502020204030204" pitchFamily="34" charset="0"/>
                <a:cs typeface="Times New Roman" panose="02020603050405020304" pitchFamily="18" charset="0"/>
              </a:rPr>
              <a:t>on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Bible</a:t>
            </a:r>
            <a:endParaRPr lang="en-US" sz="2800" dirty="0"/>
          </a:p>
        </p:txBody>
      </p:sp>
    </p:spTree>
    <p:extLst>
      <p:ext uri="{BB962C8B-B14F-4D97-AF65-F5344CB8AC3E}">
        <p14:creationId xmlns:p14="http://schemas.microsoft.com/office/powerpoint/2010/main" val="26020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s On Your Menu? | Bible love, Love notes, Bible notes">
            <a:extLst>
              <a:ext uri="{FF2B5EF4-FFF2-40B4-BE49-F238E27FC236}">
                <a16:creationId xmlns:a16="http://schemas.microsoft.com/office/drawing/2014/main" id="{5DD97436-C339-4CDE-8378-BF7714E13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24840"/>
          <a:stretch/>
        </p:blipFill>
        <p:spPr bwMode="auto">
          <a:xfrm>
            <a:off x="586930" y="1000125"/>
            <a:ext cx="3638051" cy="469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F9248A-0AB8-480B-BF17-37789CCFC69E}"/>
              </a:ext>
            </a:extLst>
          </p:cNvPr>
          <p:cNvSpPr txBox="1"/>
          <p:nvPr/>
        </p:nvSpPr>
        <p:spPr>
          <a:xfrm>
            <a:off x="5070920" y="658493"/>
            <a:ext cx="6096000" cy="590931"/>
          </a:xfrm>
          <a:prstGeom prst="rect">
            <a:avLst/>
          </a:prstGeom>
          <a:noFill/>
        </p:spPr>
        <p:txBody>
          <a:bodyPr wrap="square">
            <a:spAutoFit/>
          </a:bodyPr>
          <a:lstStyle/>
          <a:p>
            <a:pPr algn="ctr">
              <a:lnSpc>
                <a:spcPct val="90000"/>
              </a:lnSpc>
              <a:spcBef>
                <a:spcPct val="0"/>
              </a:spcBef>
              <a:spcAft>
                <a:spcPts val="600"/>
              </a:spcAft>
            </a:pPr>
            <a:r>
              <a:rPr lang="en-US" sz="3600" b="1" dirty="0">
                <a:solidFill>
                  <a:schemeClr val="bg1"/>
                </a:solidFill>
                <a:effectLst/>
                <a:latin typeface="+mj-lt"/>
                <a:ea typeface="+mj-ea"/>
                <a:cs typeface="+mj-cs"/>
              </a:rPr>
              <a:t>How can I learn the Bible?</a:t>
            </a:r>
            <a:endParaRPr lang="en-US" sz="3600" b="1" dirty="0">
              <a:solidFill>
                <a:schemeClr val="bg1"/>
              </a:solidFill>
              <a:latin typeface="+mj-lt"/>
              <a:ea typeface="+mj-ea"/>
              <a:cs typeface="+mj-cs"/>
            </a:endParaRPr>
          </a:p>
        </p:txBody>
      </p:sp>
      <p:sp>
        <p:nvSpPr>
          <p:cNvPr id="12" name="TextBox 11">
            <a:extLst>
              <a:ext uri="{FF2B5EF4-FFF2-40B4-BE49-F238E27FC236}">
                <a16:creationId xmlns:a16="http://schemas.microsoft.com/office/drawing/2014/main" id="{5344BB52-F7BA-4151-8AE1-9A47920E265F}"/>
              </a:ext>
            </a:extLst>
          </p:cNvPr>
          <p:cNvSpPr txBox="1"/>
          <p:nvPr/>
        </p:nvSpPr>
        <p:spPr>
          <a:xfrm>
            <a:off x="5011937" y="1963436"/>
            <a:ext cx="6593133" cy="3108543"/>
          </a:xfrm>
          <a:prstGeom prst="rect">
            <a:avLst/>
          </a:prstGeom>
          <a:solidFill>
            <a:schemeClr val="tx1"/>
          </a:solidFill>
        </p:spPr>
        <p:txBody>
          <a:bodyPr wrap="square">
            <a:spAutoFit/>
          </a:bodyPr>
          <a:lstStyle/>
          <a:p>
            <a:pPr algn="ctr"/>
            <a:r>
              <a:rPr lang="en-US" sz="2800" b="1" dirty="0">
                <a:solidFill>
                  <a:schemeClr val="bg1"/>
                </a:solidFill>
              </a:rPr>
              <a:t>J</a:t>
            </a:r>
            <a:r>
              <a:rPr lang="en-US" sz="2800" b="1" i="0" dirty="0">
                <a:solidFill>
                  <a:schemeClr val="bg1"/>
                </a:solidFill>
                <a:effectLst/>
              </a:rPr>
              <a:t>oshua 1:8</a:t>
            </a:r>
          </a:p>
          <a:p>
            <a:pPr algn="ctr"/>
            <a:r>
              <a:rPr lang="en-US" sz="2800" b="0" i="0" dirty="0">
                <a:solidFill>
                  <a:schemeClr val="bg1"/>
                </a:solidFill>
                <a:effectLst/>
              </a:rPr>
              <a:t>This Book of the Law shall not depart from your mouth, but you shall </a:t>
            </a:r>
            <a:r>
              <a:rPr lang="en-US" sz="2800" b="0" i="0" u="sng" dirty="0">
                <a:solidFill>
                  <a:schemeClr val="bg1"/>
                </a:solidFill>
                <a:effectLst/>
              </a:rPr>
              <a:t>meditate </a:t>
            </a:r>
            <a:r>
              <a:rPr lang="en-US" sz="2800" b="0" i="0" dirty="0">
                <a:solidFill>
                  <a:schemeClr val="bg1"/>
                </a:solidFill>
                <a:effectLst/>
              </a:rPr>
              <a:t>on it day and night, so that you may be careful to do according to all that is written in it. For then you will make your way prosperous, and then you will have good success.</a:t>
            </a:r>
            <a:endParaRPr lang="en-US" sz="2800" dirty="0">
              <a:solidFill>
                <a:schemeClr val="bg1"/>
              </a:solidFill>
            </a:endParaRPr>
          </a:p>
        </p:txBody>
      </p:sp>
    </p:spTree>
    <p:extLst>
      <p:ext uri="{BB962C8B-B14F-4D97-AF65-F5344CB8AC3E}">
        <p14:creationId xmlns:p14="http://schemas.microsoft.com/office/powerpoint/2010/main" val="82375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s On Your Menu? | Bible love, Love notes, Bible notes">
            <a:extLst>
              <a:ext uri="{FF2B5EF4-FFF2-40B4-BE49-F238E27FC236}">
                <a16:creationId xmlns:a16="http://schemas.microsoft.com/office/drawing/2014/main" id="{5DD97436-C339-4CDE-8378-BF7714E13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24840"/>
          <a:stretch/>
        </p:blipFill>
        <p:spPr bwMode="auto">
          <a:xfrm>
            <a:off x="586930" y="1000125"/>
            <a:ext cx="3638051" cy="469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F9248A-0AB8-480B-BF17-37789CCFC69E}"/>
              </a:ext>
            </a:extLst>
          </p:cNvPr>
          <p:cNvSpPr txBox="1"/>
          <p:nvPr/>
        </p:nvSpPr>
        <p:spPr>
          <a:xfrm>
            <a:off x="5070920" y="658493"/>
            <a:ext cx="6096000" cy="590931"/>
          </a:xfrm>
          <a:prstGeom prst="rect">
            <a:avLst/>
          </a:prstGeom>
          <a:noFill/>
        </p:spPr>
        <p:txBody>
          <a:bodyPr wrap="square">
            <a:spAutoFit/>
          </a:bodyPr>
          <a:lstStyle/>
          <a:p>
            <a:pPr algn="ctr">
              <a:lnSpc>
                <a:spcPct val="90000"/>
              </a:lnSpc>
              <a:spcBef>
                <a:spcPct val="0"/>
              </a:spcBef>
              <a:spcAft>
                <a:spcPts val="600"/>
              </a:spcAft>
            </a:pPr>
            <a:r>
              <a:rPr lang="en-US" sz="3600" b="1" dirty="0">
                <a:solidFill>
                  <a:schemeClr val="bg1"/>
                </a:solidFill>
                <a:effectLst/>
                <a:latin typeface="+mj-lt"/>
                <a:ea typeface="+mj-ea"/>
                <a:cs typeface="+mj-cs"/>
              </a:rPr>
              <a:t>How can I learn the Bible?</a:t>
            </a:r>
            <a:endParaRPr lang="en-US" sz="3600" b="1"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30BE0577-70D5-4C17-A5D1-67AF2FC5B201}"/>
              </a:ext>
            </a:extLst>
          </p:cNvPr>
          <p:cNvSpPr txBox="1"/>
          <p:nvPr/>
        </p:nvSpPr>
        <p:spPr>
          <a:xfrm>
            <a:off x="4811911" y="19074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Hear</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1" name="TextBox 10">
            <a:extLst>
              <a:ext uri="{FF2B5EF4-FFF2-40B4-BE49-F238E27FC236}">
                <a16:creationId xmlns:a16="http://schemas.microsoft.com/office/drawing/2014/main" id="{279D98B8-53FE-492F-9621-99D4132AED5B}"/>
              </a:ext>
            </a:extLst>
          </p:cNvPr>
          <p:cNvSpPr txBox="1"/>
          <p:nvPr/>
        </p:nvSpPr>
        <p:spPr>
          <a:xfrm>
            <a:off x="4811911" y="2431364"/>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Read</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3" name="TextBox 12">
            <a:extLst>
              <a:ext uri="{FF2B5EF4-FFF2-40B4-BE49-F238E27FC236}">
                <a16:creationId xmlns:a16="http://schemas.microsoft.com/office/drawing/2014/main" id="{8E193DA2-CF84-4760-825B-DC06433ADC64}"/>
              </a:ext>
            </a:extLst>
          </p:cNvPr>
          <p:cNvSpPr txBox="1"/>
          <p:nvPr/>
        </p:nvSpPr>
        <p:spPr>
          <a:xfrm>
            <a:off x="4811911" y="2936189"/>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Study</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Bible</a:t>
            </a:r>
            <a:endParaRPr lang="en-US" sz="2800" dirty="0"/>
          </a:p>
        </p:txBody>
      </p:sp>
      <p:sp>
        <p:nvSpPr>
          <p:cNvPr id="16" name="TextBox 15">
            <a:extLst>
              <a:ext uri="{FF2B5EF4-FFF2-40B4-BE49-F238E27FC236}">
                <a16:creationId xmlns:a16="http://schemas.microsoft.com/office/drawing/2014/main" id="{7C8E4C56-B984-45A9-A566-EC53885987A0}"/>
              </a:ext>
            </a:extLst>
          </p:cNvPr>
          <p:cNvSpPr txBox="1"/>
          <p:nvPr/>
        </p:nvSpPr>
        <p:spPr>
          <a:xfrm>
            <a:off x="4811911" y="3441014"/>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Meditate </a:t>
            </a:r>
            <a:r>
              <a:rPr lang="en-US" sz="2800" dirty="0">
                <a:latin typeface="Calibri" panose="020F0502020204030204" pitchFamily="34" charset="0"/>
                <a:ea typeface="Calibri" panose="020F0502020204030204" pitchFamily="34" charset="0"/>
                <a:cs typeface="Times New Roman" panose="02020603050405020304" pitchFamily="18" charset="0"/>
              </a:rPr>
              <a:t>on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Bible</a:t>
            </a:r>
            <a:endParaRPr lang="en-US" sz="2800" dirty="0"/>
          </a:p>
        </p:txBody>
      </p:sp>
      <p:sp>
        <p:nvSpPr>
          <p:cNvPr id="12" name="TextBox 11">
            <a:extLst>
              <a:ext uri="{FF2B5EF4-FFF2-40B4-BE49-F238E27FC236}">
                <a16:creationId xmlns:a16="http://schemas.microsoft.com/office/drawing/2014/main" id="{933C14D4-8640-456B-A1F7-D10BCB997022}"/>
              </a:ext>
            </a:extLst>
          </p:cNvPr>
          <p:cNvSpPr txBox="1"/>
          <p:nvPr/>
        </p:nvSpPr>
        <p:spPr>
          <a:xfrm>
            <a:off x="4811911" y="3964581"/>
            <a:ext cx="4256624" cy="52322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Memorize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Bible</a:t>
            </a:r>
            <a:endParaRPr lang="en-US" sz="2800" dirty="0"/>
          </a:p>
        </p:txBody>
      </p:sp>
    </p:spTree>
    <p:extLst>
      <p:ext uri="{BB962C8B-B14F-4D97-AF65-F5344CB8AC3E}">
        <p14:creationId xmlns:p14="http://schemas.microsoft.com/office/powerpoint/2010/main" val="12867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What's On Your Menu? | Bible love, Love notes, Bible notes">
            <a:extLst>
              <a:ext uri="{FF2B5EF4-FFF2-40B4-BE49-F238E27FC236}">
                <a16:creationId xmlns:a16="http://schemas.microsoft.com/office/drawing/2014/main" id="{5DD97436-C339-4CDE-8378-BF7714E13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b="24840"/>
          <a:stretch/>
        </p:blipFill>
        <p:spPr bwMode="auto">
          <a:xfrm>
            <a:off x="586930" y="1000125"/>
            <a:ext cx="3638051" cy="469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F9248A-0AB8-480B-BF17-37789CCFC69E}"/>
              </a:ext>
            </a:extLst>
          </p:cNvPr>
          <p:cNvSpPr txBox="1"/>
          <p:nvPr/>
        </p:nvSpPr>
        <p:spPr>
          <a:xfrm>
            <a:off x="5070920" y="658493"/>
            <a:ext cx="6096000" cy="590931"/>
          </a:xfrm>
          <a:prstGeom prst="rect">
            <a:avLst/>
          </a:prstGeom>
          <a:noFill/>
        </p:spPr>
        <p:txBody>
          <a:bodyPr wrap="square">
            <a:spAutoFit/>
          </a:bodyPr>
          <a:lstStyle/>
          <a:p>
            <a:pPr algn="ctr">
              <a:lnSpc>
                <a:spcPct val="90000"/>
              </a:lnSpc>
              <a:spcBef>
                <a:spcPct val="0"/>
              </a:spcBef>
              <a:spcAft>
                <a:spcPts val="600"/>
              </a:spcAft>
            </a:pPr>
            <a:r>
              <a:rPr lang="en-US" sz="3600" b="1" dirty="0">
                <a:solidFill>
                  <a:schemeClr val="bg1"/>
                </a:solidFill>
                <a:effectLst/>
                <a:latin typeface="+mj-lt"/>
                <a:ea typeface="+mj-ea"/>
                <a:cs typeface="+mj-cs"/>
              </a:rPr>
              <a:t>How can I learn the Bible?</a:t>
            </a:r>
            <a:endParaRPr lang="en-US" sz="3600" b="1" dirty="0">
              <a:solidFill>
                <a:schemeClr val="bg1"/>
              </a:solidFill>
              <a:latin typeface="+mj-lt"/>
              <a:ea typeface="+mj-ea"/>
              <a:cs typeface="+mj-cs"/>
            </a:endParaRPr>
          </a:p>
        </p:txBody>
      </p:sp>
      <p:sp>
        <p:nvSpPr>
          <p:cNvPr id="12" name="TextBox 11">
            <a:extLst>
              <a:ext uri="{FF2B5EF4-FFF2-40B4-BE49-F238E27FC236}">
                <a16:creationId xmlns:a16="http://schemas.microsoft.com/office/drawing/2014/main" id="{5344BB52-F7BA-4151-8AE1-9A47920E265F}"/>
              </a:ext>
            </a:extLst>
          </p:cNvPr>
          <p:cNvSpPr txBox="1"/>
          <p:nvPr/>
        </p:nvSpPr>
        <p:spPr>
          <a:xfrm>
            <a:off x="5011937" y="1963436"/>
            <a:ext cx="6593133" cy="1384995"/>
          </a:xfrm>
          <a:prstGeom prst="rect">
            <a:avLst/>
          </a:prstGeom>
          <a:solidFill>
            <a:schemeClr val="tx1"/>
          </a:solidFill>
        </p:spPr>
        <p:txBody>
          <a:bodyPr wrap="square">
            <a:spAutoFit/>
          </a:bodyPr>
          <a:lstStyle/>
          <a:p>
            <a:pPr algn="ctr"/>
            <a:r>
              <a:rPr lang="en-US" sz="2800" b="1" dirty="0">
                <a:solidFill>
                  <a:schemeClr val="bg1"/>
                </a:solidFill>
              </a:rPr>
              <a:t>Psalm 119:11</a:t>
            </a:r>
            <a:endParaRPr lang="en-US" sz="2800" b="1" i="0" dirty="0">
              <a:solidFill>
                <a:schemeClr val="bg1"/>
              </a:solidFill>
              <a:effectLst/>
            </a:endParaRPr>
          </a:p>
          <a:p>
            <a:pPr algn="ctr"/>
            <a:r>
              <a:rPr lang="en-US" sz="2800" b="0" i="0" dirty="0">
                <a:solidFill>
                  <a:schemeClr val="bg1"/>
                </a:solidFill>
                <a:effectLst/>
              </a:rPr>
              <a:t>I have stored up your word in my heart,</a:t>
            </a:r>
            <a:br>
              <a:rPr lang="en-US" sz="2800" dirty="0">
                <a:solidFill>
                  <a:schemeClr val="bg1"/>
                </a:solidFill>
              </a:rPr>
            </a:br>
            <a:r>
              <a:rPr lang="en-US" sz="2800" b="0" i="0" dirty="0">
                <a:solidFill>
                  <a:schemeClr val="bg1"/>
                </a:solidFill>
                <a:effectLst/>
              </a:rPr>
              <a:t>    that I might not sin against you.</a:t>
            </a:r>
            <a:endParaRPr lang="en-US" sz="2800" dirty="0">
              <a:solidFill>
                <a:schemeClr val="bg1"/>
              </a:solidFill>
            </a:endParaRPr>
          </a:p>
        </p:txBody>
      </p:sp>
      <p:sp>
        <p:nvSpPr>
          <p:cNvPr id="10" name="TextBox 9">
            <a:extLst>
              <a:ext uri="{FF2B5EF4-FFF2-40B4-BE49-F238E27FC236}">
                <a16:creationId xmlns:a16="http://schemas.microsoft.com/office/drawing/2014/main" id="{35A8055D-F875-4AC8-B1E4-E6CED4E4AB0A}"/>
              </a:ext>
            </a:extLst>
          </p:cNvPr>
          <p:cNvSpPr txBox="1"/>
          <p:nvPr/>
        </p:nvSpPr>
        <p:spPr>
          <a:xfrm>
            <a:off x="6685407" y="3707880"/>
            <a:ext cx="2867025" cy="1208151"/>
          </a:xfrm>
          <a:prstGeom prst="rect">
            <a:avLst/>
          </a:prstGeom>
          <a:solidFill>
            <a:schemeClr val="accent1">
              <a:lumMod val="50000"/>
            </a:schemeClr>
          </a:solidFill>
        </p:spPr>
        <p:txBody>
          <a:bodyPr wrap="square">
            <a:spAutoFit/>
          </a:bodyPr>
          <a:lstStyle/>
          <a:p>
            <a:pPr marR="0" lvl="0" algn="ctr">
              <a:lnSpc>
                <a:spcPct val="115000"/>
              </a:lnSpc>
              <a:spcBef>
                <a:spcPts val="1200"/>
              </a:spcBef>
              <a:spcAft>
                <a:spcPts val="0"/>
              </a:spcAft>
            </a:pP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VerseLocker</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app</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15000"/>
              </a:lnSpc>
              <a:spcBef>
                <a:spcPts val="120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Biblememory.com</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20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2 Fast-Growing Shade Trees | Arbor Day Blog">
            <a:extLst>
              <a:ext uri="{FF2B5EF4-FFF2-40B4-BE49-F238E27FC236}">
                <a16:creationId xmlns:a16="http://schemas.microsoft.com/office/drawing/2014/main" id="{27807E39-5D3B-4B5D-8A0F-DD5F9D6E4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 r="198" b="1"/>
          <a:stretch/>
        </p:blipFill>
        <p:spPr bwMode="auto">
          <a:xfrm>
            <a:off x="1155547" y="637762"/>
            <a:ext cx="9889808" cy="557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0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3556659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200" b="1" dirty="0">
                <a:solidFill>
                  <a:srgbClr val="FFFFFF"/>
                </a:solidFill>
                <a:latin typeface="Arial" charset="0"/>
                <a:ea typeface="ＭＳ Ｐゴシック" charset="0"/>
              </a:rPr>
              <a:t>Topical Preaching link at BibleStudyDownloads.org</a:t>
            </a:r>
            <a:endParaRPr lang="en-US" sz="1333"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219170" eaLnBrk="1" fontAlgn="base" hangingPunct="1">
              <a:spcBef>
                <a:spcPct val="0"/>
              </a:spcBef>
              <a:spcAft>
                <a:spcPct val="0"/>
              </a:spcAft>
            </a:pPr>
            <a:r>
              <a:rPr lang="en-US" sz="5333" b="1">
                <a:solidFill>
                  <a:srgbClr val="FFFFFF"/>
                </a:solidFill>
                <a:latin typeface="Arial" charset="0"/>
                <a:cs typeface="Arial" charset="0"/>
              </a:rPr>
              <a:t>Get this presentation for free!</a:t>
            </a:r>
            <a:endParaRPr lang="en-US" sz="1867"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728397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C0F662-2DD7-4895-A8B8-B6F9502BA4F8}"/>
              </a:ext>
            </a:extLst>
          </p:cNvPr>
          <p:cNvSpPr txBox="1"/>
          <p:nvPr/>
        </p:nvSpPr>
        <p:spPr>
          <a:xfrm>
            <a:off x="2807077" y="733728"/>
            <a:ext cx="6577845" cy="523220"/>
          </a:xfrm>
          <a:prstGeom prst="rect">
            <a:avLst/>
          </a:prstGeom>
          <a:solidFill>
            <a:schemeClr val="accent6">
              <a:lumMod val="50000"/>
            </a:schemeClr>
          </a:solidFill>
          <a:ln>
            <a:solidFill>
              <a:schemeClr val="accent1"/>
            </a:solid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Primary Means of Spiritual Growth</a:t>
            </a:r>
            <a:endParaRPr lang="en-US" sz="2800" b="1" i="0" dirty="0">
              <a:solidFill>
                <a:schemeClr val="bg1"/>
              </a:solidFill>
              <a:effectLst/>
              <a:latin typeface="Times New Roman" panose="02020603050405020304" pitchFamily="18" charset="0"/>
              <a:cs typeface="Times New Roman" panose="02020603050405020304" pitchFamily="18" charset="0"/>
            </a:endParaRPr>
          </a:p>
        </p:txBody>
      </p:sp>
      <p:pic>
        <p:nvPicPr>
          <p:cNvPr id="2052" name="Picture 4" descr="Funeral scriptures: 20 Bible verses for funerals | Stephens Funeral Service">
            <a:extLst>
              <a:ext uri="{FF2B5EF4-FFF2-40B4-BE49-F238E27FC236}">
                <a16:creationId xmlns:a16="http://schemas.microsoft.com/office/drawing/2014/main" id="{0154A297-E6C3-447C-B300-D36864866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72" t="22401" r="3286" b="3714"/>
          <a:stretch/>
        </p:blipFill>
        <p:spPr bwMode="auto">
          <a:xfrm>
            <a:off x="2049005" y="2513896"/>
            <a:ext cx="2746375" cy="1281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aying for Wife Head to Toe - Marriage Missions International">
            <a:extLst>
              <a:ext uri="{FF2B5EF4-FFF2-40B4-BE49-F238E27FC236}">
                <a16:creationId xmlns:a16="http://schemas.microsoft.com/office/drawing/2014/main" id="{565744B1-7C2C-40A0-874F-630A17700A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83" b="8750"/>
          <a:stretch/>
        </p:blipFill>
        <p:spPr bwMode="auto">
          <a:xfrm>
            <a:off x="7384040" y="2451117"/>
            <a:ext cx="2758955" cy="14075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EB94B24-2D08-480C-95BA-A8B7511BDD08}"/>
              </a:ext>
            </a:extLst>
          </p:cNvPr>
          <p:cNvSpPr txBox="1"/>
          <p:nvPr/>
        </p:nvSpPr>
        <p:spPr>
          <a:xfrm>
            <a:off x="2917031" y="3858643"/>
            <a:ext cx="1150144" cy="523220"/>
          </a:xfrm>
          <a:prstGeom prst="rect">
            <a:avLst/>
          </a:prstGeom>
          <a:noFill/>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Bible </a:t>
            </a:r>
            <a:endParaRPr lang="en-US" sz="2800" dirty="0"/>
          </a:p>
        </p:txBody>
      </p:sp>
      <p:sp>
        <p:nvSpPr>
          <p:cNvPr id="9" name="TextBox 8">
            <a:extLst>
              <a:ext uri="{FF2B5EF4-FFF2-40B4-BE49-F238E27FC236}">
                <a16:creationId xmlns:a16="http://schemas.microsoft.com/office/drawing/2014/main" id="{3EC04D18-6370-44FD-80F5-25137B0E1054}"/>
              </a:ext>
            </a:extLst>
          </p:cNvPr>
          <p:cNvSpPr txBox="1"/>
          <p:nvPr/>
        </p:nvSpPr>
        <p:spPr>
          <a:xfrm>
            <a:off x="8374856" y="3858643"/>
            <a:ext cx="1293019" cy="523220"/>
          </a:xfrm>
          <a:prstGeom prst="rect">
            <a:avLst/>
          </a:prstGeom>
          <a:noFill/>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Prayer</a:t>
            </a:r>
            <a:endParaRPr lang="en-US" sz="2800" dirty="0"/>
          </a:p>
        </p:txBody>
      </p:sp>
      <p:pic>
        <p:nvPicPr>
          <p:cNvPr id="2056" name="Picture 8" descr="A complete guide to lawn and grass feeding | lovethegarden">
            <a:extLst>
              <a:ext uri="{FF2B5EF4-FFF2-40B4-BE49-F238E27FC236}">
                <a16:creationId xmlns:a16="http://schemas.microsoft.com/office/drawing/2014/main" id="{2051D2F8-6A38-4E7B-BF31-03745D3B5D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269"/>
          <a:stretch/>
        </p:blipFill>
        <p:spPr bwMode="auto">
          <a:xfrm>
            <a:off x="0" y="4618441"/>
            <a:ext cx="12192000" cy="2247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e Root Branch - tree roots png download - 982*1500 - Free Transparent  Tree png Download. - Clip Art Library">
            <a:extLst>
              <a:ext uri="{FF2B5EF4-FFF2-40B4-BE49-F238E27FC236}">
                <a16:creationId xmlns:a16="http://schemas.microsoft.com/office/drawing/2014/main" id="{5E0FE3F3-0C7D-4B72-BAD5-E35F956B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57199"/>
            <a:ext cx="4014787" cy="6136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C62B34-E55B-41C5-9763-294C63F08707}"/>
              </a:ext>
            </a:extLst>
          </p:cNvPr>
          <p:cNvSpPr txBox="1"/>
          <p:nvPr/>
        </p:nvSpPr>
        <p:spPr>
          <a:xfrm>
            <a:off x="5010150" y="1413646"/>
            <a:ext cx="6096000" cy="1349728"/>
          </a:xfrm>
          <a:prstGeom prst="rect">
            <a:avLst/>
          </a:prstGeom>
          <a:noFill/>
        </p:spPr>
        <p:txBody>
          <a:bodyPr wrap="square">
            <a:spAutoFit/>
          </a:bodyPr>
          <a:lstStyle/>
          <a:p>
            <a:pPr marL="0" marR="0" algn="ctr">
              <a:lnSpc>
                <a:spcPct val="115000"/>
              </a:lnSpc>
              <a:spcBef>
                <a:spcPts val="1200"/>
              </a:spcBef>
              <a:spcAft>
                <a:spcPts val="0"/>
              </a:spcAft>
            </a:pPr>
            <a:r>
              <a:rPr lang="en-US" sz="3600" b="1" i="1" dirty="0">
                <a:effectLst/>
                <a:latin typeface="Calibri" panose="020F0502020204030204" pitchFamily="34" charset="0"/>
                <a:ea typeface="Calibri" panose="020F0502020204030204" pitchFamily="34" charset="0"/>
                <a:cs typeface="Times New Roman" panose="02020603050405020304" pitchFamily="18" charset="0"/>
              </a:rPr>
              <a:t>Ask the root question </a:t>
            </a:r>
          </a:p>
          <a:p>
            <a:pPr marL="0" marR="0" algn="ctr">
              <a:lnSpc>
                <a:spcPct val="115000"/>
              </a:lnSpc>
              <a:spcBef>
                <a:spcPts val="1200"/>
              </a:spcBef>
              <a:spcAft>
                <a:spcPts val="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How do I glorify God with my life?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32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e Root Branch - tree roots png download - 982*1500 - Free Transparent  Tree png Download. - Clip Art Library">
            <a:extLst>
              <a:ext uri="{FF2B5EF4-FFF2-40B4-BE49-F238E27FC236}">
                <a16:creationId xmlns:a16="http://schemas.microsoft.com/office/drawing/2014/main" id="{5E0FE3F3-0C7D-4B72-BAD5-E35F956B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57199"/>
            <a:ext cx="4014787" cy="61360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E72E15-C897-4D37-B474-75A0D277CE11}"/>
              </a:ext>
            </a:extLst>
          </p:cNvPr>
          <p:cNvSpPr txBox="1"/>
          <p:nvPr/>
        </p:nvSpPr>
        <p:spPr>
          <a:xfrm>
            <a:off x="4576762" y="583852"/>
            <a:ext cx="7096125" cy="1384995"/>
          </a:xfrm>
          <a:prstGeom prst="rect">
            <a:avLst/>
          </a:prstGeom>
          <a:noFill/>
        </p:spPr>
        <p:txBody>
          <a:bodyPr wrap="square">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R</a:t>
            </a:r>
            <a:r>
              <a:rPr lang="en-US" sz="2800" b="1" i="0" dirty="0">
                <a:solidFill>
                  <a:srgbClr val="000000"/>
                </a:solidFill>
                <a:effectLst/>
                <a:latin typeface="Times New Roman" panose="02020603050405020304" pitchFamily="18" charset="0"/>
                <a:cs typeface="Times New Roman" panose="02020603050405020304" pitchFamily="18" charset="0"/>
              </a:rPr>
              <a:t>omans 11:36</a:t>
            </a:r>
          </a:p>
          <a:p>
            <a:pPr algn="ctr"/>
            <a:r>
              <a:rPr lang="en-US" sz="2800" dirty="0">
                <a:solidFill>
                  <a:srgbClr val="000000"/>
                </a:solidFill>
                <a:latin typeface="Times New Roman" panose="02020603050405020304" pitchFamily="18" charset="0"/>
                <a:cs typeface="Times New Roman" panose="02020603050405020304" pitchFamily="18" charset="0"/>
              </a:rPr>
              <a:t>F</a:t>
            </a:r>
            <a:r>
              <a:rPr lang="en-US" sz="2800" b="0" i="0" dirty="0">
                <a:solidFill>
                  <a:srgbClr val="000000"/>
                </a:solidFill>
                <a:effectLst/>
                <a:latin typeface="Times New Roman" panose="02020603050405020304" pitchFamily="18" charset="0"/>
                <a:cs typeface="Times New Roman" panose="02020603050405020304" pitchFamily="18" charset="0"/>
              </a:rPr>
              <a:t>or from him and through him and to him are all things. </a:t>
            </a:r>
            <a:r>
              <a:rPr lang="en-US" sz="2800" b="0" i="0" u="sng" dirty="0">
                <a:solidFill>
                  <a:srgbClr val="000000"/>
                </a:solidFill>
                <a:effectLst/>
                <a:latin typeface="Times New Roman" panose="02020603050405020304" pitchFamily="18" charset="0"/>
                <a:cs typeface="Times New Roman" panose="02020603050405020304" pitchFamily="18" charset="0"/>
              </a:rPr>
              <a:t>To him be glory</a:t>
            </a:r>
            <a:r>
              <a:rPr lang="en-US" sz="2800" b="0" i="0" dirty="0">
                <a:solidFill>
                  <a:srgbClr val="000000"/>
                </a:solidFill>
                <a:effectLst/>
                <a:latin typeface="Times New Roman" panose="02020603050405020304" pitchFamily="18" charset="0"/>
                <a:cs typeface="Times New Roman" panose="02020603050405020304" pitchFamily="18" charset="0"/>
              </a:rPr>
              <a:t> forever. Amen.</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79631B0-B3D1-4CAE-AA0B-D4089A678163}"/>
              </a:ext>
            </a:extLst>
          </p:cNvPr>
          <p:cNvSpPr txBox="1"/>
          <p:nvPr/>
        </p:nvSpPr>
        <p:spPr>
          <a:xfrm>
            <a:off x="4338636" y="2660645"/>
            <a:ext cx="7572375" cy="1384995"/>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Ephesians 3:21</a:t>
            </a:r>
          </a:p>
          <a:p>
            <a:pPr algn="ctr"/>
            <a:r>
              <a:rPr lang="en-US" sz="2800" b="0" i="0" u="sng" dirty="0">
                <a:solidFill>
                  <a:srgbClr val="000000"/>
                </a:solidFill>
                <a:effectLst/>
                <a:latin typeface="Times New Roman" panose="02020603050405020304" pitchFamily="18" charset="0"/>
                <a:cs typeface="Times New Roman" panose="02020603050405020304" pitchFamily="18" charset="0"/>
              </a:rPr>
              <a:t>to him be glory in the church</a:t>
            </a:r>
            <a:r>
              <a:rPr lang="en-US" sz="2800" b="0" i="0" dirty="0">
                <a:solidFill>
                  <a:srgbClr val="000000"/>
                </a:solidFill>
                <a:effectLst/>
                <a:latin typeface="Times New Roman" panose="02020603050405020304" pitchFamily="18" charset="0"/>
                <a:cs typeface="Times New Roman" panose="02020603050405020304" pitchFamily="18" charset="0"/>
              </a:rPr>
              <a:t> and in Christ Jesus throughout all generations, forever and ever. Amen.</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BE039FB-97E9-4387-9B2E-38C8310E7CF2}"/>
              </a:ext>
            </a:extLst>
          </p:cNvPr>
          <p:cNvSpPr txBox="1"/>
          <p:nvPr/>
        </p:nvSpPr>
        <p:spPr>
          <a:xfrm>
            <a:off x="4800600" y="4626938"/>
            <a:ext cx="6362700" cy="1384995"/>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1 Corinthians 10:31</a:t>
            </a:r>
          </a:p>
          <a:p>
            <a:pPr algn="ctr"/>
            <a:r>
              <a:rPr lang="en-US" sz="2800" b="0" i="0" dirty="0">
                <a:solidFill>
                  <a:srgbClr val="000000"/>
                </a:solidFill>
                <a:effectLst/>
                <a:latin typeface="Times New Roman" panose="02020603050405020304" pitchFamily="18" charset="0"/>
                <a:cs typeface="Times New Roman" panose="02020603050405020304" pitchFamily="18" charset="0"/>
              </a:rPr>
              <a:t>So, whether you eat or drink, or whatever you do, </a:t>
            </a:r>
            <a:r>
              <a:rPr lang="en-US" sz="2800" b="0" i="0" u="sng" dirty="0">
                <a:solidFill>
                  <a:srgbClr val="000000"/>
                </a:solidFill>
                <a:effectLst/>
                <a:latin typeface="Times New Roman" panose="02020603050405020304" pitchFamily="18" charset="0"/>
                <a:cs typeface="Times New Roman" panose="02020603050405020304" pitchFamily="18" charset="0"/>
              </a:rPr>
              <a:t>do all to the glory of God.</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14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e Root Branch - tree roots png download - 982*1500 - Free Transparent  Tree png Download. - Clip Art Library">
            <a:extLst>
              <a:ext uri="{FF2B5EF4-FFF2-40B4-BE49-F238E27FC236}">
                <a16:creationId xmlns:a16="http://schemas.microsoft.com/office/drawing/2014/main" id="{5E0FE3F3-0C7D-4B72-BAD5-E35F956B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57199"/>
            <a:ext cx="4014787" cy="6136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1C668A-06FE-4A4C-B5E4-7D34EB547303}"/>
              </a:ext>
            </a:extLst>
          </p:cNvPr>
          <p:cNvSpPr txBox="1"/>
          <p:nvPr/>
        </p:nvSpPr>
        <p:spPr>
          <a:xfrm>
            <a:off x="4800600" y="1182231"/>
            <a:ext cx="6438900" cy="2246769"/>
          </a:xfrm>
          <a:prstGeom prst="rect">
            <a:avLst/>
          </a:prstGeom>
          <a:noFill/>
        </p:spPr>
        <p:txBody>
          <a:bodyPr wrap="square">
            <a:spAutoFit/>
          </a:bodyPr>
          <a:lstStyle/>
          <a:p>
            <a:pPr algn="ctr"/>
            <a:r>
              <a:rPr lang="en-US" sz="2800" b="1" i="0" dirty="0">
                <a:solidFill>
                  <a:srgbClr val="000000"/>
                </a:solidFill>
                <a:effectLst/>
                <a:latin typeface="Times New Roman" panose="02020603050405020304" pitchFamily="18" charset="0"/>
                <a:cs typeface="Times New Roman" panose="02020603050405020304" pitchFamily="18" charset="0"/>
              </a:rPr>
              <a:t>Psalm 115:1</a:t>
            </a:r>
          </a:p>
          <a:p>
            <a:pPr algn="ctr"/>
            <a:r>
              <a:rPr lang="en-US" sz="2800" b="0" i="0" dirty="0">
                <a:solidFill>
                  <a:srgbClr val="000000"/>
                </a:solidFill>
                <a:effectLst/>
                <a:latin typeface="Times New Roman" panose="02020603050405020304" pitchFamily="18" charset="0"/>
                <a:cs typeface="Times New Roman" panose="02020603050405020304" pitchFamily="18" charset="0"/>
              </a:rPr>
              <a:t>Not to us, O </a:t>
            </a:r>
            <a:r>
              <a:rPr lang="en-US" sz="2800" b="0" i="0" cap="small" dirty="0">
                <a:solidFill>
                  <a:srgbClr val="000000"/>
                </a:solidFill>
                <a:effectLst/>
                <a:latin typeface="Times New Roman" panose="02020603050405020304" pitchFamily="18" charset="0"/>
                <a:cs typeface="Times New Roman" panose="02020603050405020304" pitchFamily="18" charset="0"/>
              </a:rPr>
              <a:t>Lord</a:t>
            </a:r>
            <a:r>
              <a:rPr lang="en-US" sz="2800" b="0" i="0" dirty="0">
                <a:solidFill>
                  <a:srgbClr val="000000"/>
                </a:solidFill>
                <a:effectLst/>
                <a:latin typeface="Times New Roman" panose="02020603050405020304" pitchFamily="18" charset="0"/>
                <a:cs typeface="Times New Roman" panose="02020603050405020304" pitchFamily="18" charset="0"/>
              </a:rPr>
              <a:t>, not to us, </a:t>
            </a:r>
          </a:p>
          <a:p>
            <a:pPr algn="ctr"/>
            <a:r>
              <a:rPr lang="en-US" sz="2800" b="0" i="0" dirty="0">
                <a:solidFill>
                  <a:srgbClr val="000000"/>
                </a:solidFill>
                <a:effectLst/>
                <a:latin typeface="Times New Roman" panose="02020603050405020304" pitchFamily="18" charset="0"/>
                <a:cs typeface="Times New Roman" panose="02020603050405020304" pitchFamily="18" charset="0"/>
              </a:rPr>
              <a:t>but </a:t>
            </a:r>
            <a:r>
              <a:rPr lang="en-US" sz="2800" b="0" i="0" u="sng" dirty="0">
                <a:solidFill>
                  <a:srgbClr val="000000"/>
                </a:solidFill>
                <a:effectLst/>
                <a:latin typeface="Times New Roman" panose="02020603050405020304" pitchFamily="18" charset="0"/>
                <a:cs typeface="Times New Roman" panose="02020603050405020304" pitchFamily="18" charset="0"/>
              </a:rPr>
              <a:t>to your name give glory</a:t>
            </a:r>
            <a:r>
              <a:rPr lang="en-US" sz="2800" b="0" i="0" dirty="0">
                <a:solidFill>
                  <a:srgbClr val="000000"/>
                </a:solidFill>
                <a:effectLst/>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    for the sake of your steadfast love and your faithfulness!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4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Number 40 in the Bible | Guideposts">
            <a:extLst>
              <a:ext uri="{FF2B5EF4-FFF2-40B4-BE49-F238E27FC236}">
                <a16:creationId xmlns:a16="http://schemas.microsoft.com/office/drawing/2014/main" id="{E6F6249C-0F22-4089-BCC3-FF8B6D078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98CB66-4829-427E-8AC4-3A6926E5285B}"/>
              </a:ext>
            </a:extLst>
          </p:cNvPr>
          <p:cNvSpPr txBox="1"/>
          <p:nvPr/>
        </p:nvSpPr>
        <p:spPr>
          <a:xfrm>
            <a:off x="3045619" y="515421"/>
            <a:ext cx="6100762" cy="954107"/>
          </a:xfrm>
          <a:prstGeom prst="rect">
            <a:avLst/>
          </a:prstGeom>
          <a:noFill/>
          <a:ln>
            <a:solidFill>
              <a:schemeClr val="accent6">
                <a:lumMod val="50000"/>
              </a:schemeClr>
            </a:solidFill>
          </a:ln>
        </p:spPr>
        <p:txBody>
          <a:bodyPr wrap="square">
            <a:spAutoFit/>
          </a:bodyPr>
          <a:lstStyle/>
          <a:p>
            <a:pPr algn="ct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Grow in the knowledge and application of God’s Word</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2714625" y="2239060"/>
            <a:ext cx="6762750" cy="954107"/>
          </a:xfrm>
          <a:prstGeom prst="rect">
            <a:avLst/>
          </a:prstGeom>
          <a:solidFill>
            <a:schemeClr val="tx1"/>
          </a:solidFill>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John 17:17</a:t>
            </a:r>
          </a:p>
          <a:p>
            <a:pPr algn="ctr"/>
            <a:r>
              <a:rPr lang="en-US" sz="2800" dirty="0">
                <a:solidFill>
                  <a:schemeClr val="bg1"/>
                </a:solidFill>
                <a:latin typeface="Times New Roman" panose="02020603050405020304" pitchFamily="18" charset="0"/>
                <a:cs typeface="Times New Roman" panose="02020603050405020304" pitchFamily="18" charset="0"/>
              </a:rPr>
              <a:t>Sanctify them in the truth; your word is truth</a:t>
            </a:r>
            <a:endParaRPr lang="en-US" sz="280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8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Nephilim in the Bible - Olive Tree Blog">
            <a:extLst>
              <a:ext uri="{FF2B5EF4-FFF2-40B4-BE49-F238E27FC236}">
                <a16:creationId xmlns:a16="http://schemas.microsoft.com/office/drawing/2014/main" id="{917002D4-C1A6-4679-8815-F8720B6CA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598CB66-4829-427E-8AC4-3A6926E5285B}"/>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effectLst/>
                <a:latin typeface="+mj-lt"/>
                <a:ea typeface="+mj-ea"/>
                <a:cs typeface="+mj-cs"/>
              </a:rPr>
              <a:t>Why should </a:t>
            </a:r>
            <a:r>
              <a:rPr lang="en-US" sz="3600" b="1" dirty="0">
                <a:latin typeface="+mj-lt"/>
                <a:ea typeface="+mj-ea"/>
                <a:cs typeface="+mj-cs"/>
              </a:rPr>
              <a:t>I</a:t>
            </a:r>
            <a:r>
              <a:rPr lang="en-US" sz="3600" b="1" dirty="0">
                <a:effectLst/>
                <a:latin typeface="+mj-lt"/>
                <a:ea typeface="+mj-ea"/>
                <a:cs typeface="+mj-cs"/>
              </a:rPr>
              <a:t> learn the Bible?</a:t>
            </a:r>
            <a:endParaRPr lang="en-US" sz="3600" b="1" dirty="0">
              <a:latin typeface="+mj-lt"/>
              <a:ea typeface="+mj-ea"/>
              <a:cs typeface="+mj-cs"/>
            </a:endParaRPr>
          </a:p>
        </p:txBody>
      </p:sp>
      <p:sp>
        <p:nvSpPr>
          <p:cNvPr id="8" name="TextBox 7">
            <a:extLst>
              <a:ext uri="{FF2B5EF4-FFF2-40B4-BE49-F238E27FC236}">
                <a16:creationId xmlns:a16="http://schemas.microsoft.com/office/drawing/2014/main" id="{BF6601A5-E0DC-4BBF-9F3A-11E7FE1E6A8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It is inspired</a:t>
            </a:r>
          </a:p>
        </p:txBody>
      </p:sp>
    </p:spTree>
    <p:extLst>
      <p:ext uri="{BB962C8B-B14F-4D97-AF65-F5344CB8AC3E}">
        <p14:creationId xmlns:p14="http://schemas.microsoft.com/office/powerpoint/2010/main" val="899688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3D47C-5570-4D18-B543-A2EB1933D7C5}"/>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BD1A9E-06A9-481F-8ADD-872BD4CBE5B2}"/>
              </a:ext>
            </a:extLst>
          </p:cNvPr>
          <p:cNvSpPr txBox="1"/>
          <p:nvPr/>
        </p:nvSpPr>
        <p:spPr>
          <a:xfrm>
            <a:off x="2391966" y="1476524"/>
            <a:ext cx="7408068" cy="2677656"/>
          </a:xfrm>
          <a:prstGeom prst="rect">
            <a:avLst/>
          </a:prstGeom>
          <a:noFill/>
          <a:ln>
            <a:solidFill>
              <a:schemeClr val="accent1">
                <a:lumMod val="50000"/>
              </a:schemeClr>
            </a:solidFill>
          </a:ln>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2 Peter 1:20-21</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20 </a:t>
            </a:r>
            <a:r>
              <a:rPr lang="en-US" sz="2800" i="0" dirty="0">
                <a:solidFill>
                  <a:schemeClr val="bg1"/>
                </a:solidFill>
                <a:effectLst/>
                <a:latin typeface="Times New Roman" panose="02020603050405020304" pitchFamily="18" charset="0"/>
                <a:cs typeface="Times New Roman" panose="02020603050405020304" pitchFamily="18" charset="0"/>
              </a:rPr>
              <a:t>knowing this first of all, that no prophecy of Scripture comes from someone's own interpretation. </a:t>
            </a:r>
            <a:r>
              <a:rPr lang="en-US" sz="2800" i="0" baseline="30000" dirty="0">
                <a:solidFill>
                  <a:schemeClr val="bg1"/>
                </a:solidFill>
                <a:effectLst/>
                <a:latin typeface="Times New Roman" panose="02020603050405020304" pitchFamily="18" charset="0"/>
                <a:cs typeface="Times New Roman" panose="02020603050405020304" pitchFamily="18" charset="0"/>
              </a:rPr>
              <a:t>21 </a:t>
            </a:r>
            <a:r>
              <a:rPr lang="en-US" sz="2800" i="0" dirty="0">
                <a:solidFill>
                  <a:schemeClr val="bg1"/>
                </a:solidFill>
                <a:effectLst/>
                <a:latin typeface="Times New Roman" panose="02020603050405020304" pitchFamily="18" charset="0"/>
                <a:cs typeface="Times New Roman" panose="02020603050405020304" pitchFamily="18" charset="0"/>
              </a:rPr>
              <a:t>For no prophecy was ever produced by the will of man, but men spoke from God as they were carried along by the Holy Spirit.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45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912</Words>
  <Application>Microsoft Macintosh PowerPoint</Application>
  <PresentationFormat>Widescreen</PresentationFormat>
  <Paragraphs>98</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13</cp:revision>
  <dcterms:created xsi:type="dcterms:W3CDTF">2021-01-14T06:33:14Z</dcterms:created>
  <dcterms:modified xsi:type="dcterms:W3CDTF">2021-01-16T05:05:20Z</dcterms:modified>
</cp:coreProperties>
</file>